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8" r:id="rId2"/>
    <p:sldId id="464" r:id="rId3"/>
    <p:sldId id="466" r:id="rId4"/>
    <p:sldId id="467" r:id="rId5"/>
    <p:sldId id="469" r:id="rId6"/>
    <p:sldId id="465" r:id="rId7"/>
    <p:sldId id="471" r:id="rId8"/>
    <p:sldId id="472" r:id="rId9"/>
    <p:sldId id="473" r:id="rId10"/>
    <p:sldId id="474" r:id="rId11"/>
    <p:sldId id="341" r:id="rId12"/>
    <p:sldId id="490" r:id="rId13"/>
    <p:sldId id="491" r:id="rId14"/>
    <p:sldId id="475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2" r:id="rId26"/>
    <p:sldId id="493" r:id="rId27"/>
    <p:sldId id="497" r:id="rId28"/>
    <p:sldId id="498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9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370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285728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391026" cy="2286000"/>
          </a:xfrm>
          <a:extLst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/>
              <a:t>第一节  心电图的基本知识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二、心电向量与心电图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综合心电向量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对于</a:t>
            </a:r>
            <a:r>
              <a:rPr lang="zh-CN" altLang="zh-CN" dirty="0" smtClean="0"/>
              <a:t>整个心脏，</a:t>
            </a:r>
            <a:r>
              <a:rPr lang="zh-CN" altLang="en-US" dirty="0" smtClean="0"/>
              <a:t>是</a:t>
            </a:r>
            <a:r>
              <a:rPr lang="zh-CN" altLang="zh-CN" dirty="0" smtClean="0"/>
              <a:t>众多</a:t>
            </a:r>
            <a:r>
              <a:rPr lang="zh-CN" altLang="zh-CN" dirty="0"/>
              <a:t>心肌细胞在除极或复极过程</a:t>
            </a:r>
            <a:r>
              <a:rPr lang="zh-CN" altLang="zh-CN" dirty="0" smtClean="0"/>
              <a:t>中</a:t>
            </a:r>
            <a:r>
              <a:rPr lang="zh-CN" altLang="en-US" dirty="0" smtClean="0"/>
              <a:t>所</a:t>
            </a:r>
            <a:r>
              <a:rPr lang="zh-CN" altLang="zh-CN" dirty="0" smtClean="0"/>
              <a:t>产生方向</a:t>
            </a:r>
            <a:r>
              <a:rPr lang="zh-CN" altLang="zh-CN" dirty="0"/>
              <a:t>大小各不相同</a:t>
            </a:r>
            <a:r>
              <a:rPr lang="zh-CN" altLang="zh-CN" dirty="0" smtClean="0"/>
              <a:t>的</a:t>
            </a:r>
            <a:r>
              <a:rPr lang="zh-CN" altLang="en-US" dirty="0" smtClean="0"/>
              <a:t>心电</a:t>
            </a:r>
            <a:r>
              <a:rPr lang="zh-CN" altLang="zh-CN" dirty="0" smtClean="0"/>
              <a:t>向量</a:t>
            </a:r>
            <a:r>
              <a:rPr lang="zh-CN" altLang="zh-CN" dirty="0"/>
              <a:t>，</a:t>
            </a:r>
            <a:r>
              <a:rPr lang="zh-CN" altLang="zh-CN" dirty="0" smtClean="0"/>
              <a:t>按一定</a:t>
            </a:r>
            <a:r>
              <a:rPr lang="zh-CN" altLang="zh-CN" dirty="0"/>
              <a:t>的</a:t>
            </a:r>
            <a:r>
              <a:rPr lang="zh-CN" altLang="zh-CN" dirty="0" smtClean="0"/>
              <a:t>规则</a:t>
            </a:r>
            <a:r>
              <a:rPr lang="zh-CN" altLang="en-US" dirty="0" smtClean="0"/>
              <a:t>所</a:t>
            </a:r>
            <a:r>
              <a:rPr lang="zh-CN" altLang="zh-CN" dirty="0" smtClean="0"/>
              <a:t>合成</a:t>
            </a:r>
            <a:r>
              <a:rPr lang="zh-CN" altLang="zh-CN" dirty="0"/>
              <a:t>综合心电向量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21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18928"/>
            <a:ext cx="6912768" cy="153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79712" y="5025370"/>
            <a:ext cx="39086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心电向量与综合心电向量</a:t>
            </a:r>
            <a:endParaRPr kumimoji="0" lang="zh-CN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3525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二、心电向量与心电图</a:t>
            </a:r>
            <a:endParaRPr lang="zh-CN" altLang="en-US" dirty="0" smtClean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空间</a:t>
            </a:r>
            <a:r>
              <a:rPr lang="zh-CN" altLang="en-US" dirty="0"/>
              <a:t>心电向量环的</a:t>
            </a:r>
            <a:r>
              <a:rPr lang="zh-CN" altLang="en-US" dirty="0" smtClean="0"/>
              <a:t>形成</a:t>
            </a:r>
            <a:endParaRPr lang="en-US" altLang="zh-CN" dirty="0" smtClean="0"/>
          </a:p>
          <a:p>
            <a:pPr lvl="1"/>
            <a:r>
              <a:rPr lang="zh-CN" altLang="en-US" dirty="0"/>
              <a:t>全部心肌细胞激动产生的心电向量总和称综合向量；所有综合向量的顶点划过的轨迹，构成空间向量环。</a:t>
            </a:r>
          </a:p>
          <a:p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3264653" y="3075430"/>
            <a:ext cx="2776538" cy="2976563"/>
            <a:chOff x="1727200" y="2720975"/>
            <a:chExt cx="2776538" cy="2976563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 flipH="1" flipV="1">
              <a:off x="1979613" y="3284538"/>
              <a:ext cx="431800" cy="144462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>
              <a:off x="1763713" y="3500438"/>
              <a:ext cx="647700" cy="21590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 flipH="1">
              <a:off x="2051050" y="3429000"/>
              <a:ext cx="287338" cy="792163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411413" y="3500438"/>
              <a:ext cx="1368425" cy="201612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2411413" y="3429000"/>
              <a:ext cx="1944687" cy="129540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V="1">
              <a:off x="2411413" y="2852738"/>
              <a:ext cx="215900" cy="64770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V="1">
              <a:off x="2411413" y="3213100"/>
              <a:ext cx="1081087" cy="287338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2411413" y="3500438"/>
              <a:ext cx="1728787" cy="28892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 flipV="1">
              <a:off x="2339975" y="3141663"/>
              <a:ext cx="71438" cy="35877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2339975" y="3500438"/>
              <a:ext cx="574675" cy="201612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727200" y="2720975"/>
              <a:ext cx="2776538" cy="2976563"/>
            </a:xfrm>
            <a:custGeom>
              <a:avLst/>
              <a:gdLst>
                <a:gd name="T0" fmla="*/ 384 w 1749"/>
                <a:gd name="T1" fmla="*/ 308 h 1875"/>
                <a:gd name="T2" fmla="*/ 256 w 1749"/>
                <a:gd name="T3" fmla="*/ 270 h 1875"/>
                <a:gd name="T4" fmla="*/ 218 w 1749"/>
                <a:gd name="T5" fmla="*/ 283 h 1875"/>
                <a:gd name="T6" fmla="*/ 166 w 1749"/>
                <a:gd name="T7" fmla="*/ 360 h 1875"/>
                <a:gd name="T8" fmla="*/ 102 w 1749"/>
                <a:gd name="T9" fmla="*/ 449 h 1875"/>
                <a:gd name="T10" fmla="*/ 51 w 1749"/>
                <a:gd name="T11" fmla="*/ 513 h 1875"/>
                <a:gd name="T12" fmla="*/ 0 w 1749"/>
                <a:gd name="T13" fmla="*/ 590 h 1875"/>
                <a:gd name="T14" fmla="*/ 51 w 1749"/>
                <a:gd name="T15" fmla="*/ 795 h 1875"/>
                <a:gd name="T16" fmla="*/ 64 w 1749"/>
                <a:gd name="T17" fmla="*/ 833 h 1875"/>
                <a:gd name="T18" fmla="*/ 102 w 1749"/>
                <a:gd name="T19" fmla="*/ 846 h 1875"/>
                <a:gd name="T20" fmla="*/ 179 w 1749"/>
                <a:gd name="T21" fmla="*/ 897 h 1875"/>
                <a:gd name="T22" fmla="*/ 256 w 1749"/>
                <a:gd name="T23" fmla="*/ 1012 h 1875"/>
                <a:gd name="T24" fmla="*/ 282 w 1749"/>
                <a:gd name="T25" fmla="*/ 1051 h 1875"/>
                <a:gd name="T26" fmla="*/ 346 w 1749"/>
                <a:gd name="T27" fmla="*/ 1166 h 1875"/>
                <a:gd name="T28" fmla="*/ 435 w 1749"/>
                <a:gd name="T29" fmla="*/ 1268 h 1875"/>
                <a:gd name="T30" fmla="*/ 486 w 1749"/>
                <a:gd name="T31" fmla="*/ 1345 h 1875"/>
                <a:gd name="T32" fmla="*/ 550 w 1749"/>
                <a:gd name="T33" fmla="*/ 1435 h 1875"/>
                <a:gd name="T34" fmla="*/ 640 w 1749"/>
                <a:gd name="T35" fmla="*/ 1550 h 1875"/>
                <a:gd name="T36" fmla="*/ 678 w 1749"/>
                <a:gd name="T37" fmla="*/ 1742 h 1875"/>
                <a:gd name="T38" fmla="*/ 691 w 1749"/>
                <a:gd name="T39" fmla="*/ 1780 h 1875"/>
                <a:gd name="T40" fmla="*/ 730 w 1749"/>
                <a:gd name="T41" fmla="*/ 1793 h 1875"/>
                <a:gd name="T42" fmla="*/ 755 w 1749"/>
                <a:gd name="T43" fmla="*/ 1832 h 1875"/>
                <a:gd name="T44" fmla="*/ 794 w 1749"/>
                <a:gd name="T45" fmla="*/ 1844 h 1875"/>
                <a:gd name="T46" fmla="*/ 1088 w 1749"/>
                <a:gd name="T47" fmla="*/ 1870 h 1875"/>
                <a:gd name="T48" fmla="*/ 1395 w 1749"/>
                <a:gd name="T49" fmla="*/ 1819 h 1875"/>
                <a:gd name="T50" fmla="*/ 1434 w 1749"/>
                <a:gd name="T51" fmla="*/ 1780 h 1875"/>
                <a:gd name="T52" fmla="*/ 1510 w 1749"/>
                <a:gd name="T53" fmla="*/ 1729 h 1875"/>
                <a:gd name="T54" fmla="*/ 1587 w 1749"/>
                <a:gd name="T55" fmla="*/ 1576 h 1875"/>
                <a:gd name="T56" fmla="*/ 1651 w 1749"/>
                <a:gd name="T57" fmla="*/ 1499 h 1875"/>
                <a:gd name="T58" fmla="*/ 1690 w 1749"/>
                <a:gd name="T59" fmla="*/ 1204 h 1875"/>
                <a:gd name="T60" fmla="*/ 1498 w 1749"/>
                <a:gd name="T61" fmla="*/ 462 h 1875"/>
                <a:gd name="T62" fmla="*/ 1421 w 1749"/>
                <a:gd name="T63" fmla="*/ 372 h 1875"/>
                <a:gd name="T64" fmla="*/ 1357 w 1749"/>
                <a:gd name="T65" fmla="*/ 321 h 1875"/>
                <a:gd name="T66" fmla="*/ 1318 w 1749"/>
                <a:gd name="T67" fmla="*/ 283 h 1875"/>
                <a:gd name="T68" fmla="*/ 1178 w 1749"/>
                <a:gd name="T69" fmla="*/ 206 h 1875"/>
                <a:gd name="T70" fmla="*/ 1088 w 1749"/>
                <a:gd name="T71" fmla="*/ 155 h 1875"/>
                <a:gd name="T72" fmla="*/ 1050 w 1749"/>
                <a:gd name="T73" fmla="*/ 129 h 1875"/>
                <a:gd name="T74" fmla="*/ 960 w 1749"/>
                <a:gd name="T75" fmla="*/ 104 h 1875"/>
                <a:gd name="T76" fmla="*/ 627 w 1749"/>
                <a:gd name="T77" fmla="*/ 27 h 1875"/>
                <a:gd name="T78" fmla="*/ 358 w 1749"/>
                <a:gd name="T79" fmla="*/ 104 h 1875"/>
                <a:gd name="T80" fmla="*/ 384 w 1749"/>
                <a:gd name="T81" fmla="*/ 308 h 18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9"/>
                <a:gd name="T124" fmla="*/ 0 h 1875"/>
                <a:gd name="T125" fmla="*/ 1749 w 1749"/>
                <a:gd name="T126" fmla="*/ 1875 h 18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9" h="1875">
                  <a:moveTo>
                    <a:pt x="384" y="308"/>
                  </a:moveTo>
                  <a:cubicBezTo>
                    <a:pt x="290" y="278"/>
                    <a:pt x="333" y="290"/>
                    <a:pt x="256" y="270"/>
                  </a:cubicBezTo>
                  <a:cubicBezTo>
                    <a:pt x="243" y="274"/>
                    <a:pt x="227" y="274"/>
                    <a:pt x="218" y="283"/>
                  </a:cubicBezTo>
                  <a:cubicBezTo>
                    <a:pt x="196" y="305"/>
                    <a:pt x="166" y="360"/>
                    <a:pt x="166" y="360"/>
                  </a:cubicBezTo>
                  <a:cubicBezTo>
                    <a:pt x="137" y="449"/>
                    <a:pt x="166" y="428"/>
                    <a:pt x="102" y="449"/>
                  </a:cubicBezTo>
                  <a:cubicBezTo>
                    <a:pt x="75" y="536"/>
                    <a:pt x="113" y="443"/>
                    <a:pt x="51" y="513"/>
                  </a:cubicBezTo>
                  <a:cubicBezTo>
                    <a:pt x="31" y="536"/>
                    <a:pt x="0" y="590"/>
                    <a:pt x="0" y="590"/>
                  </a:cubicBezTo>
                  <a:cubicBezTo>
                    <a:pt x="12" y="698"/>
                    <a:pt x="9" y="710"/>
                    <a:pt x="51" y="795"/>
                  </a:cubicBezTo>
                  <a:cubicBezTo>
                    <a:pt x="57" y="807"/>
                    <a:pt x="55" y="824"/>
                    <a:pt x="64" y="833"/>
                  </a:cubicBezTo>
                  <a:cubicBezTo>
                    <a:pt x="73" y="842"/>
                    <a:pt x="90" y="839"/>
                    <a:pt x="102" y="846"/>
                  </a:cubicBezTo>
                  <a:cubicBezTo>
                    <a:pt x="129" y="861"/>
                    <a:pt x="179" y="897"/>
                    <a:pt x="179" y="897"/>
                  </a:cubicBezTo>
                  <a:cubicBezTo>
                    <a:pt x="296" y="1074"/>
                    <a:pt x="184" y="905"/>
                    <a:pt x="256" y="1012"/>
                  </a:cubicBezTo>
                  <a:cubicBezTo>
                    <a:pt x="265" y="1025"/>
                    <a:pt x="282" y="1051"/>
                    <a:pt x="282" y="1051"/>
                  </a:cubicBezTo>
                  <a:cubicBezTo>
                    <a:pt x="313" y="1145"/>
                    <a:pt x="288" y="1109"/>
                    <a:pt x="346" y="1166"/>
                  </a:cubicBezTo>
                  <a:cubicBezTo>
                    <a:pt x="362" y="1218"/>
                    <a:pt x="390" y="1239"/>
                    <a:pt x="435" y="1268"/>
                  </a:cubicBezTo>
                  <a:cubicBezTo>
                    <a:pt x="478" y="1396"/>
                    <a:pt x="407" y="1203"/>
                    <a:pt x="486" y="1345"/>
                  </a:cubicBezTo>
                  <a:cubicBezTo>
                    <a:pt x="541" y="1443"/>
                    <a:pt x="474" y="1409"/>
                    <a:pt x="550" y="1435"/>
                  </a:cubicBezTo>
                  <a:cubicBezTo>
                    <a:pt x="582" y="1498"/>
                    <a:pt x="603" y="1495"/>
                    <a:pt x="640" y="1550"/>
                  </a:cubicBezTo>
                  <a:cubicBezTo>
                    <a:pt x="651" y="1614"/>
                    <a:pt x="660" y="1679"/>
                    <a:pt x="678" y="1742"/>
                  </a:cubicBezTo>
                  <a:cubicBezTo>
                    <a:pt x="682" y="1755"/>
                    <a:pt x="681" y="1771"/>
                    <a:pt x="691" y="1780"/>
                  </a:cubicBezTo>
                  <a:cubicBezTo>
                    <a:pt x="701" y="1790"/>
                    <a:pt x="717" y="1789"/>
                    <a:pt x="730" y="1793"/>
                  </a:cubicBezTo>
                  <a:cubicBezTo>
                    <a:pt x="738" y="1806"/>
                    <a:pt x="743" y="1822"/>
                    <a:pt x="755" y="1832"/>
                  </a:cubicBezTo>
                  <a:cubicBezTo>
                    <a:pt x="766" y="1840"/>
                    <a:pt x="781" y="1841"/>
                    <a:pt x="794" y="1844"/>
                  </a:cubicBezTo>
                  <a:cubicBezTo>
                    <a:pt x="898" y="1867"/>
                    <a:pt x="967" y="1863"/>
                    <a:pt x="1088" y="1870"/>
                  </a:cubicBezTo>
                  <a:cubicBezTo>
                    <a:pt x="1415" y="1852"/>
                    <a:pt x="1230" y="1875"/>
                    <a:pt x="1395" y="1819"/>
                  </a:cubicBezTo>
                  <a:cubicBezTo>
                    <a:pt x="1408" y="1806"/>
                    <a:pt x="1420" y="1791"/>
                    <a:pt x="1434" y="1780"/>
                  </a:cubicBezTo>
                  <a:cubicBezTo>
                    <a:pt x="1458" y="1761"/>
                    <a:pt x="1510" y="1729"/>
                    <a:pt x="1510" y="1729"/>
                  </a:cubicBezTo>
                  <a:cubicBezTo>
                    <a:pt x="1524" y="1689"/>
                    <a:pt x="1560" y="1608"/>
                    <a:pt x="1587" y="1576"/>
                  </a:cubicBezTo>
                  <a:cubicBezTo>
                    <a:pt x="1669" y="1478"/>
                    <a:pt x="1590" y="1592"/>
                    <a:pt x="1651" y="1499"/>
                  </a:cubicBezTo>
                  <a:cubicBezTo>
                    <a:pt x="1671" y="1401"/>
                    <a:pt x="1681" y="1304"/>
                    <a:pt x="1690" y="1204"/>
                  </a:cubicBezTo>
                  <a:cubicBezTo>
                    <a:pt x="1675" y="914"/>
                    <a:pt x="1749" y="634"/>
                    <a:pt x="1498" y="462"/>
                  </a:cubicBezTo>
                  <a:cubicBezTo>
                    <a:pt x="1461" y="408"/>
                    <a:pt x="1483" y="393"/>
                    <a:pt x="1421" y="372"/>
                  </a:cubicBezTo>
                  <a:cubicBezTo>
                    <a:pt x="1363" y="288"/>
                    <a:pt x="1431" y="370"/>
                    <a:pt x="1357" y="321"/>
                  </a:cubicBezTo>
                  <a:cubicBezTo>
                    <a:pt x="1342" y="311"/>
                    <a:pt x="1333" y="294"/>
                    <a:pt x="1318" y="283"/>
                  </a:cubicBezTo>
                  <a:cubicBezTo>
                    <a:pt x="1277" y="254"/>
                    <a:pt x="1226" y="222"/>
                    <a:pt x="1178" y="206"/>
                  </a:cubicBezTo>
                  <a:cubicBezTo>
                    <a:pt x="1102" y="132"/>
                    <a:pt x="1180" y="195"/>
                    <a:pt x="1088" y="155"/>
                  </a:cubicBezTo>
                  <a:cubicBezTo>
                    <a:pt x="1074" y="149"/>
                    <a:pt x="1064" y="135"/>
                    <a:pt x="1050" y="129"/>
                  </a:cubicBezTo>
                  <a:cubicBezTo>
                    <a:pt x="1021" y="117"/>
                    <a:pt x="990" y="113"/>
                    <a:pt x="960" y="104"/>
                  </a:cubicBezTo>
                  <a:cubicBezTo>
                    <a:pt x="864" y="39"/>
                    <a:pt x="737" y="49"/>
                    <a:pt x="627" y="27"/>
                  </a:cubicBezTo>
                  <a:cubicBezTo>
                    <a:pt x="476" y="37"/>
                    <a:pt x="427" y="0"/>
                    <a:pt x="358" y="104"/>
                  </a:cubicBezTo>
                  <a:cubicBezTo>
                    <a:pt x="372" y="283"/>
                    <a:pt x="353" y="217"/>
                    <a:pt x="384" y="308"/>
                  </a:cubicBezTo>
                  <a:close/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与</a:t>
            </a:r>
            <a:r>
              <a:rPr lang="zh-CN" altLang="en-US" dirty="0"/>
              <a:t>心脏电位强度、波形有关因素</a:t>
            </a:r>
          </a:p>
          <a:p>
            <a:pPr lvl="1" eaLnBrk="1" hangingPunct="1"/>
            <a:r>
              <a:rPr lang="zh-CN" altLang="en-US" dirty="0"/>
              <a:t>与心肌数量成正比</a:t>
            </a:r>
          </a:p>
          <a:p>
            <a:pPr lvl="1" eaLnBrk="1" hangingPunct="1"/>
            <a:r>
              <a:rPr lang="zh-CN" altLang="en-US" dirty="0"/>
              <a:t>与探查电极位置和心肌细胞之间距离成反比</a:t>
            </a:r>
          </a:p>
          <a:p>
            <a:pPr lvl="1" eaLnBrk="1" hangingPunct="1"/>
            <a:r>
              <a:rPr lang="zh-CN" altLang="en-US" dirty="0"/>
              <a:t>与探查电极的方位与心肌除极的方向所构成的角度有关。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2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心电图</a:t>
            </a:r>
            <a:r>
              <a:rPr lang="zh-CN" altLang="en-US" dirty="0"/>
              <a:t>波形形成的三条基本法</a:t>
            </a:r>
            <a:r>
              <a:rPr lang="zh-CN" altLang="en-US" dirty="0" smtClean="0"/>
              <a:t>则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除极</a:t>
            </a:r>
            <a:r>
              <a:rPr lang="zh-CN" altLang="en-US" dirty="0"/>
              <a:t>方向朝向导联的正极，出现向上的正波。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除极</a:t>
            </a:r>
            <a:r>
              <a:rPr lang="zh-CN" altLang="en-US" dirty="0"/>
              <a:t>方向朝向导联的负极，出现向下的负波。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除极</a:t>
            </a:r>
            <a:r>
              <a:rPr lang="zh-CN" altLang="en-US" dirty="0"/>
              <a:t>方向与导联垂直，出现双向波。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单个细胞除极与心电图表现的关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957638"/>
            <a:ext cx="366395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除极方向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957638"/>
            <a:ext cx="3789363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1610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三、心电图导联体系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dirty="0" smtClean="0"/>
              <a:t>心电图导联</a:t>
            </a:r>
            <a:endParaRPr lang="en-US" altLang="zh-CN" sz="2800" dirty="0" smtClean="0"/>
          </a:p>
          <a:p>
            <a:pPr lvl="1" eaLnBrk="1" hangingPunct="1">
              <a:lnSpc>
                <a:spcPct val="120000"/>
              </a:lnSpc>
            </a:pPr>
            <a:r>
              <a:rPr lang="zh-CN" altLang="en-US" sz="2600" dirty="0" smtClean="0"/>
              <a:t>在</a:t>
            </a:r>
            <a:r>
              <a:rPr lang="zh-CN" altLang="en-US" sz="2600" dirty="0"/>
              <a:t>人体的不同部位放置电极，并通过导联线与心电图机的正负极相连，记录心电图的电路连接方法</a:t>
            </a:r>
            <a:r>
              <a:rPr lang="zh-CN" altLang="en-US" sz="2600" dirty="0" smtClean="0"/>
              <a:t>。</a:t>
            </a:r>
            <a:endParaRPr lang="zh-CN" altLang="en-US" sz="2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5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标准导联</a:t>
            </a:r>
            <a:endParaRPr lang="en-US" altLang="zh-CN" dirty="0" smtClean="0"/>
          </a:p>
          <a:p>
            <a:pPr lvl="1"/>
            <a:r>
              <a:rPr lang="zh-CN" altLang="en-US" dirty="0"/>
              <a:t>将两个电极置于人体两肢体上的</a:t>
            </a:r>
            <a:r>
              <a:rPr lang="zh-CN" altLang="en-US" dirty="0" smtClean="0"/>
              <a:t>导联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连接方法</a:t>
            </a:r>
            <a:endParaRPr lang="en-US" altLang="zh-CN" dirty="0" smtClean="0"/>
          </a:p>
          <a:p>
            <a:pPr lvl="2"/>
            <a:r>
              <a:rPr lang="en-US" altLang="zh-CN" dirty="0"/>
              <a:t>Ⅰ</a:t>
            </a:r>
            <a:r>
              <a:rPr lang="zh-CN" altLang="en-US" dirty="0"/>
              <a:t>导联</a:t>
            </a:r>
            <a:r>
              <a:rPr lang="zh-CN" altLang="en-US" dirty="0" smtClean="0"/>
              <a:t>：左</a:t>
            </a:r>
            <a:r>
              <a:rPr lang="zh-CN" altLang="en-US" dirty="0"/>
              <a:t>上肢接正极，右上肢接</a:t>
            </a:r>
            <a:r>
              <a:rPr lang="zh-CN" altLang="en-US" dirty="0" smtClean="0"/>
              <a:t>负极</a:t>
            </a:r>
            <a:endParaRPr lang="en-US" altLang="zh-CN" dirty="0" smtClean="0"/>
          </a:p>
          <a:p>
            <a:pPr lvl="2"/>
            <a:r>
              <a:rPr lang="en-US" altLang="zh-CN" dirty="0"/>
              <a:t>Ⅱ</a:t>
            </a:r>
            <a:r>
              <a:rPr lang="zh-CN" altLang="en-US" dirty="0" smtClean="0"/>
              <a:t>导联：左</a:t>
            </a:r>
            <a:r>
              <a:rPr lang="zh-CN" altLang="en-US" dirty="0"/>
              <a:t>下肢接正极，右上肢接</a:t>
            </a:r>
            <a:r>
              <a:rPr lang="zh-CN" altLang="en-US" dirty="0" smtClean="0"/>
              <a:t>负极</a:t>
            </a:r>
            <a:endParaRPr lang="en-US" altLang="zh-CN" dirty="0" smtClean="0"/>
          </a:p>
          <a:p>
            <a:pPr lvl="2"/>
            <a:r>
              <a:rPr lang="en-US" altLang="zh-CN" dirty="0"/>
              <a:t>Ⅲ</a:t>
            </a:r>
            <a:r>
              <a:rPr lang="zh-CN" altLang="en-US" dirty="0"/>
              <a:t>导联</a:t>
            </a:r>
            <a:r>
              <a:rPr lang="zh-CN" altLang="en-US" dirty="0" smtClean="0"/>
              <a:t>：左</a:t>
            </a:r>
            <a:r>
              <a:rPr lang="zh-CN" altLang="en-US" dirty="0"/>
              <a:t>下肢接正极，左上肢接</a:t>
            </a:r>
            <a:r>
              <a:rPr lang="zh-CN" altLang="en-US" dirty="0" smtClean="0"/>
              <a:t>负极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特点：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综合</a:t>
            </a:r>
            <a:r>
              <a:rPr lang="zh-CN" altLang="en-US" dirty="0"/>
              <a:t>反映两肢体间的电位</a:t>
            </a:r>
            <a:r>
              <a:rPr lang="zh-CN" altLang="en-US" dirty="0" smtClean="0"/>
              <a:t>变化 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Ⅱ</a:t>
            </a:r>
            <a:r>
              <a:rPr lang="zh-CN" altLang="en-US" dirty="0"/>
              <a:t>导联是测量基本间期的</a:t>
            </a:r>
            <a:r>
              <a:rPr lang="zh-CN" altLang="en-US" dirty="0" smtClean="0"/>
              <a:t>导联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利用</a:t>
            </a:r>
            <a:r>
              <a:rPr lang="en-US" altLang="zh-CN" dirty="0"/>
              <a:t>Ⅰ</a:t>
            </a:r>
            <a:r>
              <a:rPr lang="zh-CN" altLang="en-US" dirty="0"/>
              <a:t>、</a:t>
            </a:r>
            <a:r>
              <a:rPr lang="en-US" altLang="zh-CN" dirty="0"/>
              <a:t>Ⅲ</a:t>
            </a:r>
            <a:r>
              <a:rPr lang="zh-CN" altLang="en-US" dirty="0"/>
              <a:t>导联电压代数和测定心</a:t>
            </a:r>
            <a:r>
              <a:rPr lang="zh-CN" altLang="en-US" dirty="0" smtClean="0"/>
              <a:t>电轴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88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导联线及其连接</a:t>
            </a:r>
            <a:endParaRPr lang="en-US" altLang="zh-CN" dirty="0" smtClean="0"/>
          </a:p>
          <a:p>
            <a:pPr lvl="1" eaLnBrk="1" hangingPunct="1">
              <a:buNone/>
            </a:pPr>
            <a:r>
              <a:rPr lang="zh-CN" altLang="en-US" dirty="0" smtClean="0"/>
              <a:t>红色</a:t>
            </a:r>
            <a:r>
              <a:rPr lang="en-US" altLang="zh-CN" dirty="0"/>
              <a:t>___</a:t>
            </a:r>
            <a:r>
              <a:rPr lang="zh-CN" altLang="en-US" dirty="0"/>
              <a:t>右手    </a:t>
            </a:r>
            <a:r>
              <a:rPr lang="zh-CN" altLang="en-US" dirty="0" smtClean="0"/>
              <a:t> </a:t>
            </a:r>
            <a:r>
              <a:rPr lang="zh-CN" altLang="en-US" dirty="0"/>
              <a:t>黄色</a:t>
            </a:r>
            <a:r>
              <a:rPr lang="en-US" altLang="zh-CN" dirty="0"/>
              <a:t>___</a:t>
            </a:r>
            <a:r>
              <a:rPr lang="zh-CN" altLang="en-US" dirty="0"/>
              <a:t>左手</a:t>
            </a:r>
          </a:p>
          <a:p>
            <a:pPr lvl="1" eaLnBrk="1" hangingPunct="1">
              <a:buNone/>
            </a:pPr>
            <a:r>
              <a:rPr lang="zh-CN" altLang="en-US" dirty="0" smtClean="0"/>
              <a:t>绿色</a:t>
            </a:r>
            <a:r>
              <a:rPr lang="en-US" altLang="zh-CN" dirty="0"/>
              <a:t>___</a:t>
            </a:r>
            <a:r>
              <a:rPr lang="zh-CN" altLang="en-US" dirty="0"/>
              <a:t>左脚     </a:t>
            </a:r>
            <a:r>
              <a:rPr lang="zh-CN" altLang="en-US" dirty="0" smtClean="0"/>
              <a:t>黑色</a:t>
            </a:r>
            <a:r>
              <a:rPr lang="en-US" altLang="zh-CN" dirty="0"/>
              <a:t>___</a:t>
            </a:r>
            <a:r>
              <a:rPr lang="zh-CN" altLang="en-US" dirty="0"/>
              <a:t>右脚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标准肢导联的连接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3648" y="3212976"/>
            <a:ext cx="6063574" cy="272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3306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加压</a:t>
            </a:r>
            <a:r>
              <a:rPr lang="zh-CN" altLang="zh-CN" dirty="0" smtClean="0"/>
              <a:t>肢体导联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连接</a:t>
            </a:r>
            <a:r>
              <a:rPr lang="zh-CN" altLang="en-US" dirty="0"/>
              <a:t>方法：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err="1" smtClean="0"/>
              <a:t>avR</a:t>
            </a:r>
            <a:r>
              <a:rPr lang="zh-CN" altLang="en-US" dirty="0"/>
              <a:t>导联：右上肢接正极 ，左上肢、左下肢接负极。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err="1" smtClean="0"/>
              <a:t>avL</a:t>
            </a:r>
            <a:r>
              <a:rPr lang="zh-CN" altLang="en-US" dirty="0"/>
              <a:t>导联：左上肢接正极 ， 右上肢、左下肢接负极。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err="1" smtClean="0"/>
              <a:t>avF</a:t>
            </a:r>
            <a:r>
              <a:rPr lang="zh-CN" altLang="en-US" dirty="0"/>
              <a:t>导联：左下肢接正极 ， 右上肢、左上肢接负极。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特点：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</a:pPr>
            <a:r>
              <a:rPr lang="zh-CN" altLang="en-US" dirty="0" smtClean="0"/>
              <a:t>探查</a:t>
            </a:r>
            <a:r>
              <a:rPr lang="zh-CN" altLang="en-US" dirty="0"/>
              <a:t>局部心肌电位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</a:pPr>
            <a:r>
              <a:rPr lang="en-US" altLang="zh-CN" dirty="0" err="1" smtClean="0"/>
              <a:t>avR</a:t>
            </a:r>
            <a:r>
              <a:rPr lang="zh-CN" altLang="en-US" dirty="0"/>
              <a:t>导联是心律诊断的关键</a:t>
            </a:r>
            <a:r>
              <a:rPr lang="zh-CN" altLang="en-US" dirty="0" smtClean="0"/>
              <a:t>导联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66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加压单极肢体导联地连接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99592" y="1916832"/>
            <a:ext cx="6634163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983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心前区导联（胸导联）</a:t>
            </a:r>
            <a:endParaRPr lang="en-US" altLang="zh-CN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dirty="0"/>
              <a:t>1.</a:t>
            </a:r>
            <a:r>
              <a:rPr lang="zh-CN" altLang="en-US" dirty="0"/>
              <a:t>连接方法：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dirty="0"/>
              <a:t>		中心电端与心电图机的负极相连，探查电极接于心电图机的正极，探查电极安放在心前区不同的位置，即胸导联。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dirty="0"/>
              <a:t>2.</a:t>
            </a:r>
            <a:r>
              <a:rPr lang="zh-CN" altLang="en-US" dirty="0"/>
              <a:t>特点：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dirty="0"/>
              <a:t>	</a:t>
            </a:r>
            <a:r>
              <a:rPr lang="en-US" altLang="zh-CN" dirty="0"/>
              <a:t>( 1 )</a:t>
            </a:r>
            <a:r>
              <a:rPr lang="zh-CN" altLang="en-US" dirty="0"/>
              <a:t>因距心脏近，因此电压较高。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dirty="0"/>
              <a:t>	</a:t>
            </a:r>
            <a:r>
              <a:rPr lang="en-US" altLang="zh-CN" dirty="0"/>
              <a:t>( 2 )</a:t>
            </a:r>
            <a:r>
              <a:rPr lang="zh-CN" altLang="en-US" dirty="0"/>
              <a:t>决定心脏的钟向转位。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9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</a:t>
            </a:r>
            <a:r>
              <a:rPr lang="zh-CN" altLang="en-US" dirty="0" smtClean="0"/>
              <a:t>、心电图产生的原理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/>
              <a:t>心电图</a:t>
            </a:r>
            <a:r>
              <a:rPr lang="en-US" altLang="zh-CN" sz="3200" dirty="0"/>
              <a:t>(electrocardiogram</a:t>
            </a:r>
            <a:r>
              <a:rPr lang="zh-CN" altLang="en-US" sz="3200" dirty="0"/>
              <a:t>，</a:t>
            </a:r>
            <a:r>
              <a:rPr lang="en-US" altLang="zh-CN" sz="3200" dirty="0"/>
              <a:t>ECG</a:t>
            </a:r>
            <a:r>
              <a:rPr lang="en-US" altLang="zh-CN" sz="3200" dirty="0" smtClean="0"/>
              <a:t>)</a:t>
            </a:r>
          </a:p>
          <a:p>
            <a:pPr lvl="1"/>
            <a:r>
              <a:rPr lang="zh-CN" altLang="en-US" dirty="0" smtClean="0"/>
              <a:t>心脏在机械</a:t>
            </a:r>
            <a:r>
              <a:rPr lang="zh-CN" altLang="en-US" dirty="0"/>
              <a:t>收缩</a:t>
            </a:r>
            <a:r>
              <a:rPr lang="zh-CN" altLang="en-US" dirty="0" smtClean="0"/>
              <a:t>之前所发生的电激动自窦房结</a:t>
            </a:r>
            <a:r>
              <a:rPr lang="zh-CN" altLang="en-US" dirty="0"/>
              <a:t>，沿心脏</a:t>
            </a:r>
            <a:r>
              <a:rPr lang="zh-CN" altLang="en-US" dirty="0" smtClean="0"/>
              <a:t>特殊传导系统依次传至心房、心室，</a:t>
            </a:r>
            <a:r>
              <a:rPr lang="zh-CN" altLang="en-US" dirty="0"/>
              <a:t>形成微弱</a:t>
            </a:r>
            <a:r>
              <a:rPr lang="zh-CN" altLang="en-US" dirty="0" smtClean="0"/>
              <a:t>的电流。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通过</a:t>
            </a:r>
            <a:r>
              <a:rPr lang="zh-CN" altLang="en-US" dirty="0"/>
              <a:t>心电图机将每一心动周期产生的心电流放大，并描记成曲线图，即为</a:t>
            </a:r>
            <a:r>
              <a:rPr lang="zh-CN" altLang="en-US" dirty="0" smtClean="0"/>
              <a:t>心电图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3" descr="C:\Documents and Settings\Administrator\桌面\snapshot2014060313262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4427767"/>
            <a:ext cx="1628290" cy="1332237"/>
          </a:xfrm>
          <a:prstGeom prst="rect">
            <a:avLst/>
          </a:prstGeom>
          <a:noFill/>
        </p:spPr>
      </p:pic>
      <p:pic>
        <p:nvPicPr>
          <p:cNvPr id="7" name="Picture 2" descr="F:\心电图\图片\6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07" b="73563"/>
          <a:stretch/>
        </p:blipFill>
        <p:spPr bwMode="auto">
          <a:xfrm>
            <a:off x="6012160" y="4694330"/>
            <a:ext cx="2016224" cy="79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Administrator\桌面\snapshot20140603132853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22228" y="4519948"/>
            <a:ext cx="1561150" cy="1277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59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4" descr="胸导联电极的连接方式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19672" y="1628800"/>
            <a:ext cx="3810000" cy="3622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2499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胸导联</a:t>
            </a:r>
            <a:r>
              <a:rPr lang="en-US" altLang="zh-CN" dirty="0" smtClean="0"/>
              <a:t>V1-6</a:t>
            </a:r>
            <a:r>
              <a:rPr lang="zh-CN" altLang="en-US" dirty="0" smtClean="0"/>
              <a:t>探测电极的放置位置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V1      </a:t>
            </a:r>
            <a:r>
              <a:rPr lang="zh-CN" altLang="en-US" sz="2400" dirty="0"/>
              <a:t>胸骨右缘第四肋间          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V2      </a:t>
            </a:r>
            <a:r>
              <a:rPr lang="zh-CN" altLang="en-US" sz="2400" dirty="0"/>
              <a:t>胸骨左缘第四肋间          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V3      </a:t>
            </a:r>
            <a:r>
              <a:rPr lang="en-US" altLang="zh-CN" sz="2400" dirty="0"/>
              <a:t>V2 </a:t>
            </a:r>
            <a:r>
              <a:rPr lang="zh-CN" altLang="en-US" sz="2400" dirty="0"/>
              <a:t>至 </a:t>
            </a:r>
            <a:r>
              <a:rPr lang="en-US" altLang="zh-CN" sz="2400" dirty="0"/>
              <a:t>V4 </a:t>
            </a:r>
            <a:r>
              <a:rPr lang="zh-CN" altLang="en-US" sz="2400" dirty="0"/>
              <a:t>两点连</a:t>
            </a:r>
            <a:r>
              <a:rPr lang="zh-CN" altLang="en-US" sz="2400" dirty="0" smtClean="0"/>
              <a:t>线的</a:t>
            </a:r>
            <a:r>
              <a:rPr lang="zh-CN" altLang="en-US" sz="2400" dirty="0"/>
              <a:t>中点           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V4      </a:t>
            </a:r>
            <a:r>
              <a:rPr lang="zh-CN" altLang="en-US" sz="2400" dirty="0"/>
              <a:t>左锁骨中线与第五</a:t>
            </a:r>
            <a:r>
              <a:rPr lang="zh-CN" altLang="en-US" sz="2400" dirty="0" smtClean="0"/>
              <a:t>肋间</a:t>
            </a:r>
            <a:r>
              <a:rPr lang="zh-CN" altLang="en-US" sz="2400" dirty="0"/>
              <a:t>相交处             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V5      </a:t>
            </a:r>
            <a:r>
              <a:rPr lang="zh-CN" altLang="en-US" sz="2400" dirty="0"/>
              <a:t>左腋前线 </a:t>
            </a:r>
            <a:r>
              <a:rPr lang="en-US" altLang="zh-CN" sz="2400" dirty="0"/>
              <a:t>V4 </a:t>
            </a:r>
            <a:r>
              <a:rPr lang="zh-CN" altLang="en-US" sz="2400" dirty="0"/>
              <a:t>水平处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z="2400" dirty="0" smtClean="0"/>
              <a:t>V6      </a:t>
            </a:r>
            <a:r>
              <a:rPr lang="zh-CN" altLang="en-US" sz="2400" dirty="0"/>
              <a:t>左腋中线 </a:t>
            </a:r>
            <a:r>
              <a:rPr lang="en-US" altLang="zh-CN" sz="2400" dirty="0"/>
              <a:t>V4 </a:t>
            </a:r>
            <a:r>
              <a:rPr lang="zh-CN" altLang="en-US" sz="2400" dirty="0"/>
              <a:t>水平处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" name="Picture 4" descr="胸导联检测电极的连接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77890" y="3429000"/>
            <a:ext cx="3511567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23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附加导联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/>
              <a:t>V7</a:t>
            </a:r>
            <a:r>
              <a:rPr lang="zh-CN" altLang="en-US" dirty="0"/>
              <a:t>、</a:t>
            </a:r>
            <a:r>
              <a:rPr lang="en-US" altLang="zh-CN" dirty="0"/>
              <a:t>V8</a:t>
            </a:r>
            <a:r>
              <a:rPr lang="zh-CN" altLang="en-US" dirty="0"/>
              <a:t>、</a:t>
            </a:r>
            <a:r>
              <a:rPr lang="en-US" altLang="zh-CN" dirty="0"/>
              <a:t>V9</a:t>
            </a:r>
            <a:r>
              <a:rPr lang="zh-CN" altLang="en-US" dirty="0"/>
              <a:t>导联：  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 smtClean="0"/>
              <a:t>将</a:t>
            </a:r>
            <a:r>
              <a:rPr lang="zh-CN" altLang="en-US" dirty="0"/>
              <a:t>探查电极分别移至 左腋后线、 左肩胛线、后正中线与</a:t>
            </a:r>
            <a:r>
              <a:rPr lang="en-US" altLang="zh-CN" dirty="0"/>
              <a:t>V4</a:t>
            </a:r>
            <a:r>
              <a:rPr lang="zh-CN" altLang="en-US" dirty="0"/>
              <a:t>同一水平处。 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 smtClean="0"/>
              <a:t>适用于</a:t>
            </a:r>
            <a:r>
              <a:rPr lang="zh-CN" altLang="en-US" dirty="0"/>
              <a:t>左室肥大，后壁心肌梗塞，心脏移位。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右</a:t>
            </a:r>
            <a:r>
              <a:rPr lang="zh-CN" altLang="en-US" dirty="0"/>
              <a:t>胸导联</a:t>
            </a:r>
            <a:r>
              <a:rPr lang="en-US" altLang="zh-CN" dirty="0"/>
              <a:t>(V</a:t>
            </a:r>
            <a:r>
              <a:rPr lang="en-US" altLang="zh-CN" baseline="-26000" dirty="0"/>
              <a:t>3R</a:t>
            </a:r>
            <a:r>
              <a:rPr lang="zh-CN" altLang="en-US" baseline="-26000" dirty="0"/>
              <a:t>～</a:t>
            </a:r>
            <a:r>
              <a:rPr lang="en-US" altLang="zh-CN" baseline="-26000" dirty="0"/>
              <a:t>6R</a:t>
            </a:r>
            <a:r>
              <a:rPr lang="en-US" altLang="zh-CN" dirty="0"/>
              <a:t>) </a:t>
            </a:r>
            <a:r>
              <a:rPr lang="zh-CN" altLang="en-US" dirty="0"/>
              <a:t>：   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 smtClean="0"/>
              <a:t>将</a:t>
            </a:r>
            <a:r>
              <a:rPr lang="zh-CN" altLang="en-US" dirty="0"/>
              <a:t>探查电极置于右 胸壁，相当于</a:t>
            </a:r>
            <a:r>
              <a:rPr lang="en-US" altLang="zh-CN" dirty="0"/>
              <a:t>V3</a:t>
            </a:r>
            <a:r>
              <a:rPr lang="zh-CN" altLang="en-US" dirty="0"/>
              <a:t>～</a:t>
            </a:r>
            <a:r>
              <a:rPr lang="en-US" altLang="zh-CN" dirty="0"/>
              <a:t>6</a:t>
            </a:r>
            <a:r>
              <a:rPr lang="zh-CN" altLang="en-US" dirty="0"/>
              <a:t>相对应的部位。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95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三、心电图导联体系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导联定位组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左</a:t>
            </a:r>
            <a:r>
              <a:rPr lang="zh-CN" altLang="en-US" dirty="0"/>
              <a:t>室侧壁组：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I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aVL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6</a:t>
            </a:r>
          </a:p>
          <a:p>
            <a:pPr lvl="1"/>
            <a:r>
              <a:rPr lang="zh-CN" altLang="en-US" dirty="0"/>
              <a:t>左室前壁组：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5</a:t>
            </a:r>
          </a:p>
          <a:p>
            <a:pPr lvl="1" eaLnBrk="1" hangingPunct="1"/>
            <a:r>
              <a:rPr lang="zh-CN" altLang="en-US" dirty="0"/>
              <a:t>左室下壁组：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II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III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aVF</a:t>
            </a:r>
            <a:endParaRPr lang="en-US" altLang="zh-CN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 eaLnBrk="1" hangingPunct="1"/>
            <a:r>
              <a:rPr lang="zh-CN" altLang="en-US" dirty="0"/>
              <a:t>左室后壁组：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7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8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9</a:t>
            </a:r>
            <a:endParaRPr lang="en-US" altLang="zh-CN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 eaLnBrk="1" hangingPunct="1"/>
            <a:r>
              <a:rPr lang="zh-CN" altLang="en-US" dirty="0"/>
              <a:t>右室导联组：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aVR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3R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4R</a:t>
            </a:r>
            <a:r>
              <a:rPr lang="zh-CN" altLang="en-US" dirty="0">
                <a:solidFill>
                  <a:schemeClr val="tx2">
                    <a:lumMod val="95000"/>
                    <a:lumOff val="5000"/>
                  </a:schemeClr>
                </a:solidFill>
              </a:rPr>
              <a:t>、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5R</a:t>
            </a:r>
          </a:p>
          <a:p>
            <a:pPr lvl="1" eaLnBrk="1" hangingPunct="1"/>
            <a:r>
              <a:rPr lang="zh-CN" altLang="en-US" dirty="0"/>
              <a:t>左右室过渡区：</a:t>
            </a:r>
            <a:r>
              <a:rPr lang="en-US" altLang="zh-CN" dirty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>
                <a:solidFill>
                  <a:schemeClr val="tx2">
                    <a:lumMod val="95000"/>
                    <a:lumOff val="5000"/>
                  </a:schemeClr>
                </a:solidFill>
              </a:rPr>
              <a:t>3</a:t>
            </a:r>
            <a:endParaRPr lang="en-US" altLang="zh-CN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1" eaLnBrk="1" hangingPunct="1"/>
            <a:r>
              <a:rPr lang="zh-CN" altLang="en-US" dirty="0"/>
              <a:t>前间隔导联组：</a:t>
            </a:r>
            <a:r>
              <a:rPr lang="en-US" altLang="zh-CN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V</a:t>
            </a:r>
            <a:r>
              <a:rPr lang="en-US" altLang="zh-CN" baseline="-250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1~3</a:t>
            </a:r>
            <a:endParaRPr lang="zh-CN" altLang="en-US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65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三、心电图导联体系</a:t>
            </a:r>
            <a:endParaRPr lang="zh-CN" altLang="zh-CN" dirty="0" smtClean="0"/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886743"/>
              </p:ext>
            </p:extLst>
          </p:nvPr>
        </p:nvGraphicFramePr>
        <p:xfrm>
          <a:off x="1619672" y="1340768"/>
          <a:ext cx="5976913" cy="4906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PhotoSuite Image" r:id="rId3" imgW="5238720" imgH="7020000" progId="PhotoSuite.Image">
                  <p:embed/>
                </p:oleObj>
              </mc:Choice>
              <mc:Fallback>
                <p:oleObj name="PhotoSuite Image" r:id="rId3" imgW="5238720" imgH="7020000" progId="PhotoSuite.Im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340768"/>
                        <a:ext cx="5976913" cy="49069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49405" y="2403823"/>
            <a:ext cx="7183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额面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1413" y="4715852"/>
            <a:ext cx="646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横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面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4755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</a:t>
            </a:r>
            <a:r>
              <a:rPr lang="zh-CN" altLang="zh-CN" dirty="0"/>
              <a:t>心电图各波段的形成与命名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心脏</a:t>
            </a:r>
            <a:r>
              <a:rPr lang="zh-CN" altLang="en-US" dirty="0"/>
              <a:t>传导系统有：窦房结、结间束（前、中、后）、房室结、房室束、束支</a:t>
            </a:r>
            <a:r>
              <a:rPr lang="en-US" altLang="zh-CN" dirty="0"/>
              <a:t>(</a:t>
            </a:r>
            <a:r>
              <a:rPr lang="zh-CN" altLang="en-US" dirty="0"/>
              <a:t>左束支、右束支</a:t>
            </a:r>
            <a:r>
              <a:rPr lang="en-US" altLang="zh-CN" dirty="0"/>
              <a:t>)</a:t>
            </a:r>
            <a:r>
              <a:rPr lang="zh-CN" altLang="en-US" dirty="0"/>
              <a:t>、蒲肯野氏纤维网组成。</a:t>
            </a:r>
          </a:p>
          <a:p>
            <a:pPr eaLnBrk="1" hangingPunct="1"/>
            <a:r>
              <a:rPr lang="zh-CN" altLang="en-US" dirty="0" smtClean="0"/>
              <a:t>房室</a:t>
            </a:r>
            <a:r>
              <a:rPr lang="zh-CN" altLang="en-US" dirty="0"/>
              <a:t>交界区有房室结与房室束组成。左束支包括左前、左后分支。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3356992"/>
            <a:ext cx="4248721" cy="286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3800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四、</a:t>
            </a:r>
            <a:r>
              <a:rPr lang="zh-CN" altLang="zh-CN" dirty="0"/>
              <a:t>心电图各波段的形成与命名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心脏</a:t>
            </a:r>
            <a:r>
              <a:rPr lang="zh-CN" altLang="en-US" dirty="0"/>
              <a:t>的除极、复极顺序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132856"/>
            <a:ext cx="353853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2736056" y="2559308"/>
            <a:ext cx="2879725" cy="576262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3528219" y="3567370"/>
            <a:ext cx="2087562" cy="287338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3671094" y="3927733"/>
            <a:ext cx="2016125" cy="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64512" y="237464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D1496"/>
                </a:solidFill>
              </a:rPr>
              <a:t>窦房结</a:t>
            </a:r>
            <a:endParaRPr lang="zh-CN" altLang="en-US" b="1" dirty="0">
              <a:solidFill>
                <a:srgbClr val="1D149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3069" y="334770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D1496"/>
                </a:solidFill>
              </a:rPr>
              <a:t>房室结</a:t>
            </a:r>
            <a:endParaRPr lang="zh-CN" altLang="en-US" b="1" dirty="0">
              <a:solidFill>
                <a:srgbClr val="1D1496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87879" y="374319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1D1496"/>
                </a:solidFill>
              </a:rPr>
              <a:t>希氏束</a:t>
            </a:r>
          </a:p>
        </p:txBody>
      </p:sp>
    </p:spTree>
    <p:extLst>
      <p:ext uri="{BB962C8B-B14F-4D97-AF65-F5344CB8AC3E}">
        <p14:creationId xmlns:p14="http://schemas.microsoft.com/office/powerpoint/2010/main" val="2496397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四、</a:t>
            </a:r>
            <a:r>
              <a:rPr lang="zh-CN" altLang="zh-CN" dirty="0"/>
              <a:t>心电图各波段的形成与命名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635352" cy="5033978"/>
          </a:xfrm>
        </p:spPr>
        <p:txBody>
          <a:bodyPr/>
          <a:lstStyle/>
          <a:p>
            <a:r>
              <a:rPr lang="en-US" altLang="zh-CN" sz="2600" dirty="0" smtClean="0"/>
              <a:t>P</a:t>
            </a:r>
            <a:r>
              <a:rPr lang="zh-CN" altLang="zh-CN" sz="2600" dirty="0" smtClean="0"/>
              <a:t>波</a:t>
            </a:r>
            <a:endParaRPr lang="en-US" altLang="zh-CN" sz="2600" dirty="0" smtClean="0"/>
          </a:p>
          <a:p>
            <a:pPr lvl="1"/>
            <a:r>
              <a:rPr lang="zh-CN" altLang="zh-CN" dirty="0" smtClean="0"/>
              <a:t>代表</a:t>
            </a:r>
            <a:r>
              <a:rPr lang="zh-CN" altLang="zh-CN" dirty="0"/>
              <a:t>心房的除极</a:t>
            </a:r>
            <a:r>
              <a:rPr lang="zh-CN" altLang="zh-CN" dirty="0" smtClean="0"/>
              <a:t>过程，称心房除极波。</a:t>
            </a:r>
            <a:endParaRPr lang="en-US" altLang="zh-CN" dirty="0" smtClean="0"/>
          </a:p>
          <a:p>
            <a:r>
              <a:rPr lang="en-US" altLang="zh-CN" sz="2600" dirty="0" smtClean="0"/>
              <a:t>P-R</a:t>
            </a:r>
            <a:r>
              <a:rPr lang="zh-CN" altLang="zh-CN" sz="2600" dirty="0" smtClean="0"/>
              <a:t>间期</a:t>
            </a:r>
            <a:endParaRPr lang="en-US" altLang="zh-CN" sz="2600" dirty="0" smtClean="0"/>
          </a:p>
          <a:p>
            <a:pPr lvl="1"/>
            <a:r>
              <a:rPr lang="zh-CN" altLang="zh-CN" dirty="0" smtClean="0"/>
              <a:t>代表</a:t>
            </a:r>
            <a:r>
              <a:rPr lang="zh-CN" altLang="zh-CN" dirty="0"/>
              <a:t>激动从窦房结开始，经过心房、房室交界区及房室束的全部传导时间。</a:t>
            </a:r>
            <a:r>
              <a:rPr lang="en-US" altLang="zh-CN" dirty="0"/>
              <a:t>                   </a:t>
            </a:r>
            <a:endParaRPr lang="zh-CN" altLang="zh-CN" dirty="0"/>
          </a:p>
          <a:p>
            <a:r>
              <a:rPr lang="en-US" altLang="zh-CN" sz="2600" dirty="0" smtClean="0"/>
              <a:t>P-R</a:t>
            </a:r>
            <a:r>
              <a:rPr lang="zh-CN" altLang="zh-CN" sz="2600" dirty="0" smtClean="0"/>
              <a:t>段</a:t>
            </a:r>
            <a:endParaRPr lang="en-US" altLang="zh-CN" sz="2600" dirty="0" smtClean="0"/>
          </a:p>
          <a:p>
            <a:pPr lvl="1"/>
            <a:r>
              <a:rPr lang="zh-CN" altLang="zh-CN" dirty="0" smtClean="0"/>
              <a:t>代表</a:t>
            </a:r>
            <a:r>
              <a:rPr lang="zh-CN" altLang="zh-CN" dirty="0"/>
              <a:t>心房除极完毕至心室除极开始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87990" y="488022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P-R</a:t>
            </a:r>
            <a:r>
              <a:rPr lang="zh-CN" altLang="en-US" dirty="0" smtClean="0">
                <a:solidFill>
                  <a:srgbClr val="00B050"/>
                </a:solidFill>
              </a:rPr>
              <a:t>段</a:t>
            </a:r>
            <a:endParaRPr lang="zh-CN" altLang="en-US" dirty="0">
              <a:solidFill>
                <a:srgbClr val="00B05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976396" y="2928934"/>
            <a:ext cx="3024760" cy="2052848"/>
            <a:chOff x="5976396" y="2928934"/>
            <a:chExt cx="3024760" cy="2052848"/>
          </a:xfrm>
        </p:grpSpPr>
        <p:pic>
          <p:nvPicPr>
            <p:cNvPr id="1026" name="Picture 2" descr="D:\书稿\健康评估\北医出版社2013\心电图模式图副本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43636" y="2928934"/>
              <a:ext cx="2857520" cy="2052848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5976396" y="3212976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990000"/>
                  </a:solidFill>
                </a:rPr>
                <a:t>P-R</a:t>
              </a:r>
              <a:r>
                <a:rPr lang="zh-CN" altLang="en-US" dirty="0" smtClean="0">
                  <a:solidFill>
                    <a:srgbClr val="990000"/>
                  </a:solidFill>
                </a:rPr>
                <a:t>间期</a:t>
              </a:r>
              <a:endParaRPr lang="zh-CN" altLang="en-US" dirty="0">
                <a:solidFill>
                  <a:srgbClr val="990000"/>
                </a:solidFill>
              </a:endParaRPr>
            </a:p>
          </p:txBody>
        </p:sp>
        <p:cxnSp>
          <p:nvCxnSpPr>
            <p:cNvPr id="17" name="直接箭头连接符 16"/>
            <p:cNvCxnSpPr/>
            <p:nvPr/>
          </p:nvCxnSpPr>
          <p:spPr>
            <a:xfrm>
              <a:off x="6512394" y="3582308"/>
              <a:ext cx="435870" cy="28803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 flipV="1">
              <a:off x="6994512" y="4557420"/>
              <a:ext cx="232450" cy="332834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/>
            <p:cNvGrpSpPr/>
            <p:nvPr/>
          </p:nvGrpSpPr>
          <p:grpSpPr>
            <a:xfrm>
              <a:off x="6572264" y="3857628"/>
              <a:ext cx="776865" cy="363460"/>
              <a:chOff x="6660232" y="3861048"/>
              <a:chExt cx="705427" cy="36004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6660232" y="3861048"/>
                <a:ext cx="705427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7365659" y="3861048"/>
                <a:ext cx="0" cy="36004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6660232" y="3861048"/>
                <a:ext cx="1" cy="36004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 flipV="1">
              <a:off x="7072330" y="4283976"/>
              <a:ext cx="269364" cy="288032"/>
              <a:chOff x="6660232" y="3861048"/>
              <a:chExt cx="705427" cy="360040"/>
            </a:xfrm>
          </p:grpSpPr>
          <p:cxnSp>
            <p:nvCxnSpPr>
              <p:cNvPr id="31" name="直接连接符 30"/>
              <p:cNvCxnSpPr/>
              <p:nvPr/>
            </p:nvCxnSpPr>
            <p:spPr>
              <a:xfrm flipV="1">
                <a:off x="6660232" y="3861048"/>
                <a:ext cx="705427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7365659" y="3861048"/>
                <a:ext cx="0" cy="36004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6660232" y="3861048"/>
                <a:ext cx="1" cy="36004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8643966" y="3929066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2"/>
                  </a:solidFill>
                  <a:latin typeface="黑体" pitchFamily="2" charset="-122"/>
                  <a:ea typeface="黑体" pitchFamily="2" charset="-122"/>
                </a:rPr>
                <a:t>U</a:t>
              </a:r>
              <a:endParaRPr lang="zh-CN" altLang="en-US" sz="12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372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四、</a:t>
            </a:r>
            <a:r>
              <a:rPr lang="zh-CN" altLang="zh-CN" dirty="0"/>
              <a:t>心电图各波段的形成与命名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7291536" cy="5033978"/>
          </a:xfrm>
        </p:spPr>
        <p:txBody>
          <a:bodyPr/>
          <a:lstStyle/>
          <a:p>
            <a:pPr lvl="1"/>
            <a:r>
              <a:rPr lang="en-US" altLang="zh-CN" sz="2400" dirty="0"/>
              <a:t>QRS</a:t>
            </a:r>
            <a:r>
              <a:rPr lang="zh-CN" altLang="zh-CN" sz="2400" dirty="0"/>
              <a:t>波群</a:t>
            </a:r>
            <a:endParaRPr lang="en-US" altLang="zh-CN" sz="2400" dirty="0"/>
          </a:p>
          <a:p>
            <a:pPr lvl="2"/>
            <a:r>
              <a:rPr lang="zh-CN" altLang="zh-CN" sz="2400" dirty="0"/>
              <a:t>代表心室的除极过程，称心室除极波。</a:t>
            </a:r>
            <a:endParaRPr lang="en-US" altLang="zh-CN" sz="2400" dirty="0"/>
          </a:p>
          <a:p>
            <a:pPr lvl="1"/>
            <a:r>
              <a:rPr lang="en-US" altLang="zh-CN" sz="2400" dirty="0" smtClean="0"/>
              <a:t>S-T</a:t>
            </a:r>
            <a:r>
              <a:rPr lang="zh-CN" altLang="zh-CN" sz="2400" dirty="0" smtClean="0"/>
              <a:t>段</a:t>
            </a:r>
            <a:endParaRPr lang="en-US" altLang="zh-CN" sz="2400" dirty="0" smtClean="0"/>
          </a:p>
          <a:p>
            <a:pPr lvl="2"/>
            <a:r>
              <a:rPr lang="zh-CN" altLang="zh-CN" sz="2400" dirty="0" smtClean="0"/>
              <a:t>代表心室除极结束至复极开始。</a:t>
            </a:r>
          </a:p>
          <a:p>
            <a:pPr lvl="1"/>
            <a:r>
              <a:rPr lang="en-US" altLang="zh-CN" sz="2400" dirty="0" smtClean="0"/>
              <a:t>Q-T</a:t>
            </a:r>
            <a:r>
              <a:rPr lang="zh-CN" altLang="zh-CN" sz="2400" dirty="0" smtClean="0"/>
              <a:t>间期</a:t>
            </a:r>
            <a:endParaRPr lang="en-US" altLang="zh-CN" sz="2400" dirty="0" smtClean="0"/>
          </a:p>
          <a:p>
            <a:pPr lvl="2"/>
            <a:r>
              <a:rPr lang="zh-CN" altLang="zh-CN" sz="2400" dirty="0" smtClean="0"/>
              <a:t>代表心室除极、复极的全部时间。</a:t>
            </a:r>
          </a:p>
          <a:p>
            <a:pPr lvl="1"/>
            <a:r>
              <a:rPr lang="en-US" altLang="zh-CN" sz="2400" dirty="0" smtClean="0"/>
              <a:t>T</a:t>
            </a:r>
            <a:r>
              <a:rPr lang="zh-CN" altLang="zh-CN" sz="2400" dirty="0" smtClean="0"/>
              <a:t>波</a:t>
            </a:r>
            <a:endParaRPr lang="en-US" altLang="zh-CN" sz="2400" dirty="0" smtClean="0"/>
          </a:p>
          <a:p>
            <a:pPr lvl="2"/>
            <a:r>
              <a:rPr lang="zh-CN" altLang="en-US" sz="2000" dirty="0" smtClean="0"/>
              <a:t>代表</a:t>
            </a:r>
            <a:r>
              <a:rPr lang="zh-CN" altLang="zh-CN" sz="2000" dirty="0" smtClean="0"/>
              <a:t>心室复极的电位变化，称为心室复极波。</a:t>
            </a:r>
            <a:endParaRPr lang="en-US" altLang="zh-CN" sz="2000" dirty="0" smtClean="0"/>
          </a:p>
          <a:p>
            <a:pPr lvl="1"/>
            <a:r>
              <a:rPr lang="en-US" altLang="zh-CN" sz="2400" dirty="0"/>
              <a:t>U</a:t>
            </a:r>
            <a:r>
              <a:rPr lang="zh-CN" altLang="en-US" sz="2400" dirty="0" smtClean="0"/>
              <a:t>波</a:t>
            </a:r>
            <a:endParaRPr lang="en-US" altLang="zh-CN" sz="2400" dirty="0" smtClean="0"/>
          </a:p>
          <a:p>
            <a:pPr lvl="2"/>
            <a:r>
              <a:rPr lang="zh-CN" altLang="zh-CN" sz="2000" dirty="0"/>
              <a:t>代表心肌激动的</a:t>
            </a:r>
            <a:r>
              <a:rPr lang="zh-CN" altLang="zh-CN" sz="2000" dirty="0" smtClean="0"/>
              <a:t>“继后电位”</a:t>
            </a:r>
            <a:r>
              <a:rPr lang="zh-CN" altLang="en-US" sz="2000" dirty="0">
                <a:latin typeface="宋体" pitchFamily="2" charset="-122"/>
              </a:rPr>
              <a:t> ，常见于</a:t>
            </a:r>
            <a:r>
              <a:rPr lang="zh-CN" altLang="en-US" sz="2000" dirty="0" smtClean="0">
                <a:latin typeface="宋体" pitchFamily="2" charset="-122"/>
              </a:rPr>
              <a:t>低钾血症</a:t>
            </a:r>
            <a:r>
              <a:rPr lang="zh-CN" altLang="en-US" sz="2000" dirty="0" smtClean="0"/>
              <a:t>。</a:t>
            </a:r>
            <a:endParaRPr lang="en-US" altLang="zh-CN" sz="2000" dirty="0"/>
          </a:p>
          <a:p>
            <a:pPr lvl="1"/>
            <a:endParaRPr lang="zh-CN" altLang="en-US" sz="3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857884" y="1643050"/>
            <a:ext cx="3000396" cy="3042920"/>
            <a:chOff x="5857884" y="1643050"/>
            <a:chExt cx="3000396" cy="3042920"/>
          </a:xfrm>
        </p:grpSpPr>
        <p:pic>
          <p:nvPicPr>
            <p:cNvPr id="26" name="Picture 2" descr="D:\书稿\健康评估\北医出版社2013\心电图模式图副本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57884" y="2041496"/>
              <a:ext cx="3000396" cy="2052848"/>
            </a:xfrm>
            <a:prstGeom prst="rect">
              <a:avLst/>
            </a:prstGeom>
            <a:noFill/>
          </p:spPr>
        </p:pic>
        <p:grpSp>
          <p:nvGrpSpPr>
            <p:cNvPr id="8" name="组合 7"/>
            <p:cNvGrpSpPr/>
            <p:nvPr/>
          </p:nvGrpSpPr>
          <p:grpSpPr>
            <a:xfrm>
              <a:off x="7094560" y="2022642"/>
              <a:ext cx="406398" cy="1296144"/>
              <a:chOff x="6660232" y="3861048"/>
              <a:chExt cx="705427" cy="36004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6660232" y="3861048"/>
                <a:ext cx="705427" cy="0"/>
              </a:xfrm>
              <a:prstGeom prst="line">
                <a:avLst/>
              </a:prstGeom>
              <a:ln w="28575">
                <a:solidFill>
                  <a:srgbClr val="FE23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7365659" y="3861048"/>
                <a:ext cx="0" cy="360040"/>
              </a:xfrm>
              <a:prstGeom prst="line">
                <a:avLst/>
              </a:prstGeom>
              <a:ln>
                <a:solidFill>
                  <a:srgbClr val="FE23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6660232" y="3861048"/>
                <a:ext cx="1" cy="360040"/>
              </a:xfrm>
              <a:prstGeom prst="line">
                <a:avLst/>
              </a:prstGeom>
              <a:ln>
                <a:solidFill>
                  <a:srgbClr val="FE23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6906518" y="1643050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E230C"/>
                  </a:solidFill>
                </a:rPr>
                <a:t>QRS</a:t>
              </a:r>
              <a:r>
                <a:rPr lang="zh-CN" altLang="en-US" dirty="0" smtClean="0">
                  <a:solidFill>
                    <a:srgbClr val="FE230C"/>
                  </a:solidFill>
                </a:rPr>
                <a:t>波</a:t>
              </a:r>
              <a:endParaRPr lang="zh-CN" altLang="en-US" dirty="0">
                <a:solidFill>
                  <a:srgbClr val="FE230C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094560" y="3380534"/>
              <a:ext cx="1263654" cy="576064"/>
              <a:chOff x="7380312" y="3429000"/>
              <a:chExt cx="792090" cy="648072"/>
            </a:xfrm>
          </p:grpSpPr>
          <p:cxnSp>
            <p:nvCxnSpPr>
              <p:cNvPr id="14" name="直接连接符 13"/>
              <p:cNvCxnSpPr/>
              <p:nvPr/>
            </p:nvCxnSpPr>
            <p:spPr>
              <a:xfrm flipH="1">
                <a:off x="7380312" y="4077072"/>
                <a:ext cx="792088" cy="0"/>
              </a:xfrm>
              <a:prstGeom prst="line">
                <a:avLst/>
              </a:prstGeom>
              <a:ln w="28575">
                <a:solidFill>
                  <a:srgbClr val="692A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10800000">
                <a:off x="7380312" y="3429000"/>
                <a:ext cx="0" cy="648072"/>
              </a:xfrm>
              <a:prstGeom prst="line">
                <a:avLst/>
              </a:prstGeom>
              <a:ln>
                <a:solidFill>
                  <a:srgbClr val="692A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10800000">
                <a:off x="8172401" y="3429000"/>
                <a:ext cx="1" cy="648072"/>
              </a:xfrm>
              <a:prstGeom prst="line">
                <a:avLst/>
              </a:prstGeom>
              <a:ln>
                <a:solidFill>
                  <a:srgbClr val="692A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7238576" y="4316638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692AA2"/>
                  </a:solidFill>
                </a:rPr>
                <a:t>QT</a:t>
              </a:r>
              <a:r>
                <a:rPr lang="zh-CN" altLang="en-US" dirty="0" smtClean="0">
                  <a:solidFill>
                    <a:srgbClr val="692AA2"/>
                  </a:solidFill>
                </a:rPr>
                <a:t>间期</a:t>
              </a:r>
              <a:endParaRPr lang="zh-CN" altLang="en-US" dirty="0">
                <a:solidFill>
                  <a:srgbClr val="692AA2"/>
                </a:solidFill>
              </a:endParaRPr>
            </a:p>
          </p:txBody>
        </p:sp>
        <p:cxnSp>
          <p:nvCxnSpPr>
            <p:cNvPr id="20" name="直接箭头连接符 19"/>
            <p:cNvCxnSpPr>
              <a:stCxn id="18" idx="0"/>
            </p:cNvCxnSpPr>
            <p:nvPr/>
          </p:nvCxnSpPr>
          <p:spPr>
            <a:xfrm rot="16200000" flipV="1">
              <a:off x="7571791" y="4166387"/>
              <a:ext cx="293732" cy="6770"/>
            </a:xfrm>
            <a:prstGeom prst="straightConnector1">
              <a:avLst/>
            </a:prstGeom>
            <a:ln w="28575">
              <a:solidFill>
                <a:srgbClr val="692A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7500958" y="3022774"/>
              <a:ext cx="350950" cy="288032"/>
              <a:chOff x="6660232" y="3861048"/>
              <a:chExt cx="705427" cy="360040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6660232" y="3861048"/>
                <a:ext cx="705427" cy="0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7365659" y="3861048"/>
                <a:ext cx="0" cy="36004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6660232" y="3861048"/>
                <a:ext cx="1" cy="36004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7886651" y="2291122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ST</a:t>
              </a:r>
              <a:r>
                <a:rPr lang="zh-CN" altLang="en-US" dirty="0" smtClean="0"/>
                <a:t>段</a:t>
              </a:r>
              <a:endParaRPr lang="zh-CN" altLang="en-US" dirty="0"/>
            </a:p>
          </p:txBody>
        </p:sp>
        <p:cxnSp>
          <p:nvCxnSpPr>
            <p:cNvPr id="27" name="直接箭头连接符 26"/>
            <p:cNvCxnSpPr/>
            <p:nvPr/>
          </p:nvCxnSpPr>
          <p:spPr>
            <a:xfrm flipH="1">
              <a:off x="7722042" y="2660454"/>
              <a:ext cx="483465" cy="36004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501090" y="307181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chemeClr val="tx2"/>
                  </a:solidFill>
                  <a:latin typeface="黑体" pitchFamily="2" charset="-122"/>
                  <a:ea typeface="黑体" pitchFamily="2" charset="-122"/>
                </a:rPr>
                <a:t>U</a:t>
              </a:r>
              <a:endParaRPr lang="zh-CN" altLang="en-US" sz="12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75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</a:t>
            </a:r>
            <a:r>
              <a:rPr lang="zh-CN" altLang="en-US" dirty="0" smtClean="0"/>
              <a:t>、心电图产生的原理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6427440" cy="5033978"/>
          </a:xfrm>
        </p:spPr>
        <p:txBody>
          <a:bodyPr/>
          <a:lstStyle/>
          <a:p>
            <a:r>
              <a:rPr lang="zh-CN" altLang="en-US" sz="3200" dirty="0" smtClean="0"/>
              <a:t>心肌细胞</a:t>
            </a:r>
            <a:r>
              <a:rPr lang="zh-CN" altLang="en-US" sz="3200" dirty="0"/>
              <a:t>的除极、复极和心电</a:t>
            </a:r>
            <a:r>
              <a:rPr lang="zh-CN" altLang="en-US" sz="3200" dirty="0" smtClean="0"/>
              <a:t>偶</a:t>
            </a:r>
            <a:endParaRPr lang="en-US" altLang="zh-CN" sz="3200" dirty="0" smtClean="0"/>
          </a:p>
          <a:p>
            <a:pPr lvl="1"/>
            <a:r>
              <a:rPr lang="zh-CN" altLang="en-US" dirty="0" smtClean="0"/>
              <a:t>静息电位</a:t>
            </a:r>
            <a:endParaRPr lang="en-US" altLang="zh-CN" dirty="0" smtClean="0"/>
          </a:p>
          <a:p>
            <a:pPr lvl="2"/>
            <a:r>
              <a:rPr lang="zh-CN" altLang="en-US" dirty="0"/>
              <a:t>心肌细胞膜内带正电荷，膜外带负电荷</a:t>
            </a:r>
          </a:p>
          <a:p>
            <a:pPr lvl="2"/>
            <a:r>
              <a:rPr lang="zh-CN" altLang="en-US" dirty="0" smtClean="0"/>
              <a:t>细胞</a:t>
            </a:r>
            <a:r>
              <a:rPr lang="zh-CN" altLang="en-US" dirty="0"/>
              <a:t>内外存在</a:t>
            </a:r>
            <a:r>
              <a:rPr lang="zh-CN" altLang="en-US" dirty="0" smtClean="0"/>
              <a:t>电位差，而</a:t>
            </a:r>
            <a:r>
              <a:rPr lang="zh-CN" altLang="en-US" dirty="0"/>
              <a:t>在细胞表面无电位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动作电位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心肌细胞</a:t>
            </a:r>
            <a:r>
              <a:rPr lang="zh-CN" altLang="en-US" dirty="0"/>
              <a:t>受到刺激，膜内外离子发生流动，产生</a:t>
            </a:r>
            <a:r>
              <a:rPr lang="zh-CN" altLang="en-US" dirty="0" smtClean="0"/>
              <a:t>动作电位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9218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77" r="77795" b="-1"/>
          <a:stretch/>
        </p:blipFill>
        <p:spPr bwMode="auto">
          <a:xfrm>
            <a:off x="6948265" y="1854406"/>
            <a:ext cx="1800200" cy="17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5" t="34693" r="49281" b="14440"/>
          <a:stretch/>
        </p:blipFill>
        <p:spPr bwMode="auto">
          <a:xfrm>
            <a:off x="6588224" y="4509120"/>
            <a:ext cx="245146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78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一、心电图产生的原理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除极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大量带阳电荷的钠离子内流，使细胞内电位迅速增高，造成细胞内外正负离子分布</a:t>
            </a:r>
            <a:r>
              <a:rPr lang="zh-CN" altLang="en-US" dirty="0" smtClean="0"/>
              <a:t>逆转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心肌细胞膜内带正电荷，膜外带负电荷</a:t>
            </a:r>
          </a:p>
          <a:p>
            <a:pPr lvl="1" eaLnBrk="1" hangingPunct="1"/>
            <a:r>
              <a:rPr lang="zh-CN" altLang="en-US" dirty="0" smtClean="0"/>
              <a:t>复极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由于细胞的代谢作用，细胞膜又迅速回到极化状态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32334"/>
            <a:ext cx="6336703" cy="232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2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一、心电图产生的原理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spcBef>
                <a:spcPct val="50000"/>
              </a:spcBef>
              <a:buNone/>
            </a:pPr>
            <a:r>
              <a:rPr lang="zh-CN" altLang="en-US" sz="2400" dirty="0" smtClean="0">
                <a:ea typeface="楷体_GB2312" pitchFamily="49" charset="-122"/>
              </a:rPr>
              <a:t>除极</a:t>
            </a:r>
            <a:r>
              <a:rPr lang="zh-CN" altLang="en-US" sz="2400" dirty="0">
                <a:ea typeface="楷体_GB2312" pitchFamily="49" charset="-122"/>
              </a:rPr>
              <a:t>：</a:t>
            </a:r>
            <a:r>
              <a:rPr lang="en-US" altLang="zh-CN" sz="2400" dirty="0">
                <a:ea typeface="楷体_GB2312" pitchFamily="49" charset="-122"/>
              </a:rPr>
              <a:t>0</a:t>
            </a:r>
            <a:r>
              <a:rPr lang="zh-CN" altLang="en-US" sz="2400" dirty="0">
                <a:ea typeface="楷体_GB2312" pitchFamily="49" charset="-122"/>
              </a:rPr>
              <a:t>期：</a:t>
            </a:r>
            <a:r>
              <a:rPr lang="en-US" altLang="zh-CN" sz="2400" dirty="0">
                <a:ea typeface="楷体_GB2312" pitchFamily="49" charset="-122"/>
              </a:rPr>
              <a:t>Na</a:t>
            </a:r>
            <a:r>
              <a:rPr lang="en-US" altLang="zh-CN" sz="2400" baseline="30000" dirty="0">
                <a:ea typeface="楷体_GB2312" pitchFamily="49" charset="-122"/>
              </a:rPr>
              <a:t>+</a:t>
            </a:r>
            <a:r>
              <a:rPr lang="zh-CN" altLang="en-US" sz="2400" dirty="0">
                <a:ea typeface="楷体_GB2312" pitchFamily="49" charset="-122"/>
              </a:rPr>
              <a:t>快速内流</a:t>
            </a:r>
          </a:p>
          <a:p>
            <a:pPr marL="400050" lvl="1" indent="0">
              <a:spcBef>
                <a:spcPct val="50000"/>
              </a:spcBef>
              <a:buNone/>
            </a:pPr>
            <a:r>
              <a:rPr lang="zh-CN" altLang="en-US" sz="2400" dirty="0">
                <a:ea typeface="楷体_GB2312" pitchFamily="49" charset="-122"/>
              </a:rPr>
              <a:t>复极：</a:t>
            </a:r>
            <a:r>
              <a:rPr lang="en-US" altLang="zh-CN" sz="2400" dirty="0">
                <a:ea typeface="楷体_GB2312" pitchFamily="49" charset="-122"/>
              </a:rPr>
              <a:t>1</a:t>
            </a:r>
            <a:r>
              <a:rPr lang="zh-CN" altLang="en-US" sz="2400" dirty="0">
                <a:ea typeface="楷体_GB2312" pitchFamily="49" charset="-122"/>
              </a:rPr>
              <a:t>期：</a:t>
            </a:r>
            <a:r>
              <a:rPr lang="en-US" altLang="zh-CN" sz="2400" dirty="0">
                <a:ea typeface="楷体_GB2312" pitchFamily="49" charset="-122"/>
              </a:rPr>
              <a:t>K</a:t>
            </a:r>
            <a:r>
              <a:rPr lang="en-US" altLang="zh-CN" sz="2400" baseline="30000" dirty="0">
                <a:ea typeface="楷体_GB2312" pitchFamily="49" charset="-122"/>
              </a:rPr>
              <a:t>+</a:t>
            </a:r>
            <a:r>
              <a:rPr lang="zh-CN" altLang="en-US" sz="2400" dirty="0">
                <a:ea typeface="楷体_GB2312" pitchFamily="49" charset="-122"/>
              </a:rPr>
              <a:t>一过性外流</a:t>
            </a:r>
          </a:p>
          <a:p>
            <a:pPr marL="400050" lvl="1" indent="0">
              <a:spcBef>
                <a:spcPct val="50000"/>
              </a:spcBef>
              <a:buNone/>
            </a:pPr>
            <a:r>
              <a:rPr lang="zh-CN" altLang="en-US" sz="2400" dirty="0">
                <a:ea typeface="楷体_GB2312" pitchFamily="49" charset="-122"/>
              </a:rPr>
              <a:t>         </a:t>
            </a:r>
            <a:r>
              <a:rPr lang="en-US" altLang="zh-CN" sz="2400" dirty="0">
                <a:ea typeface="楷体_GB2312" pitchFamily="49" charset="-122"/>
              </a:rPr>
              <a:t>2</a:t>
            </a:r>
            <a:r>
              <a:rPr lang="zh-CN" altLang="en-US" sz="2400" dirty="0">
                <a:ea typeface="楷体_GB2312" pitchFamily="49" charset="-122"/>
              </a:rPr>
              <a:t>期：</a:t>
            </a:r>
            <a:r>
              <a:rPr lang="en-US" altLang="zh-CN" sz="2400" dirty="0" smtClean="0">
                <a:ea typeface="楷体_GB2312" pitchFamily="49" charset="-122"/>
              </a:rPr>
              <a:t>Ca</a:t>
            </a:r>
            <a:r>
              <a:rPr lang="en-US" altLang="zh-CN" sz="2400" baseline="30000" dirty="0" smtClean="0">
                <a:ea typeface="楷体_GB2312" pitchFamily="49" charset="-122"/>
              </a:rPr>
              <a:t>2+</a:t>
            </a:r>
            <a:r>
              <a:rPr lang="zh-CN" altLang="en-US" sz="2400" dirty="0">
                <a:ea typeface="楷体_GB2312" pitchFamily="49" charset="-122"/>
              </a:rPr>
              <a:t>缓慢持续内流</a:t>
            </a:r>
          </a:p>
          <a:p>
            <a:pPr marL="400050" lvl="1" indent="0">
              <a:spcBef>
                <a:spcPct val="50000"/>
              </a:spcBef>
              <a:buNone/>
            </a:pPr>
            <a:r>
              <a:rPr lang="zh-CN" altLang="en-US" sz="2400" dirty="0">
                <a:ea typeface="楷体_GB2312" pitchFamily="49" charset="-122"/>
              </a:rPr>
              <a:t>         </a:t>
            </a:r>
            <a:r>
              <a:rPr lang="en-US" altLang="zh-CN" sz="2400" dirty="0">
                <a:ea typeface="楷体_GB2312" pitchFamily="49" charset="-122"/>
              </a:rPr>
              <a:t>3</a:t>
            </a:r>
            <a:r>
              <a:rPr lang="zh-CN" altLang="en-US" sz="2400" dirty="0">
                <a:ea typeface="楷体_GB2312" pitchFamily="49" charset="-122"/>
              </a:rPr>
              <a:t>期：</a:t>
            </a:r>
            <a:r>
              <a:rPr lang="en-US" altLang="zh-CN" sz="2400" dirty="0">
                <a:ea typeface="楷体_GB2312" pitchFamily="49" charset="-122"/>
              </a:rPr>
              <a:t>K</a:t>
            </a:r>
            <a:r>
              <a:rPr lang="en-US" altLang="zh-CN" sz="2400" baseline="30000" dirty="0">
                <a:ea typeface="楷体_GB2312" pitchFamily="49" charset="-122"/>
              </a:rPr>
              <a:t>+</a:t>
            </a:r>
            <a:r>
              <a:rPr lang="zh-CN" altLang="en-US" sz="2400" dirty="0">
                <a:ea typeface="楷体_GB2312" pitchFamily="49" charset="-122"/>
              </a:rPr>
              <a:t>快速外流</a:t>
            </a:r>
          </a:p>
          <a:p>
            <a:pPr marL="400050" lvl="1" indent="0">
              <a:spcBef>
                <a:spcPct val="50000"/>
              </a:spcBef>
              <a:buNone/>
            </a:pPr>
            <a:r>
              <a:rPr lang="zh-CN" altLang="en-US" sz="2400" dirty="0">
                <a:ea typeface="楷体_GB2312" pitchFamily="49" charset="-122"/>
              </a:rPr>
              <a:t>         </a:t>
            </a:r>
            <a:r>
              <a:rPr lang="en-US" altLang="zh-CN" sz="2400" dirty="0">
                <a:ea typeface="楷体_GB2312" pitchFamily="49" charset="-122"/>
              </a:rPr>
              <a:t>4</a:t>
            </a:r>
            <a:r>
              <a:rPr lang="zh-CN" altLang="en-US" sz="2400" dirty="0">
                <a:ea typeface="楷体_GB2312" pitchFamily="49" charset="-122"/>
              </a:rPr>
              <a:t>期：调整恢复到静息电位</a:t>
            </a:r>
            <a:r>
              <a:rPr lang="zh-CN" altLang="en-US" sz="2400" dirty="0" smtClean="0">
                <a:ea typeface="楷体_GB2312" pitchFamily="49" charset="-122"/>
              </a:rPr>
              <a:t>水平</a:t>
            </a:r>
            <a:endParaRPr lang="zh-CN" altLang="en-US" sz="2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5" name="组合 4"/>
          <p:cNvGrpSpPr/>
          <p:nvPr/>
        </p:nvGrpSpPr>
        <p:grpSpPr>
          <a:xfrm>
            <a:off x="6589530" y="1473300"/>
            <a:ext cx="2376956" cy="2089150"/>
            <a:chOff x="971278" y="2565400"/>
            <a:chExt cx="3528714" cy="3097213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1331913" y="2565400"/>
              <a:ext cx="215900" cy="6477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1547813" y="3213100"/>
              <a:ext cx="936625" cy="360363"/>
            </a:xfrm>
            <a:custGeom>
              <a:avLst/>
              <a:gdLst>
                <a:gd name="T0" fmla="*/ 0 w 590"/>
                <a:gd name="T1" fmla="*/ 0 h 227"/>
                <a:gd name="T2" fmla="*/ 363 w 590"/>
                <a:gd name="T3" fmla="*/ 46 h 227"/>
                <a:gd name="T4" fmla="*/ 590 w 590"/>
                <a:gd name="T5" fmla="*/ 227 h 227"/>
                <a:gd name="T6" fmla="*/ 0 60000 65536"/>
                <a:gd name="T7" fmla="*/ 0 60000 65536"/>
                <a:gd name="T8" fmla="*/ 0 60000 65536"/>
                <a:gd name="T9" fmla="*/ 0 w 590"/>
                <a:gd name="T10" fmla="*/ 0 h 227"/>
                <a:gd name="T11" fmla="*/ 590 w 590"/>
                <a:gd name="T12" fmla="*/ 227 h 2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90" h="227">
                  <a:moveTo>
                    <a:pt x="0" y="0"/>
                  </a:moveTo>
                  <a:cubicBezTo>
                    <a:pt x="132" y="4"/>
                    <a:pt x="265" y="8"/>
                    <a:pt x="363" y="46"/>
                  </a:cubicBezTo>
                  <a:cubicBezTo>
                    <a:pt x="461" y="84"/>
                    <a:pt x="552" y="197"/>
                    <a:pt x="590" y="227"/>
                  </a:cubicBezTo>
                </a:path>
              </a:pathLst>
            </a:custGeom>
            <a:noFill/>
            <a:ln w="57150" cap="flat" cmpd="sng">
              <a:solidFill>
                <a:schemeClr val="hlink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zh-CN" altLang="en-US" sz="1600">
                <a:solidFill>
                  <a:srgbClr val="FF0000"/>
                </a:solidFill>
              </a:endParaRPr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2484438" y="3573463"/>
              <a:ext cx="504825" cy="2016125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1600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988692" y="5589240"/>
              <a:ext cx="1511300" cy="0"/>
            </a:xfrm>
            <a:prstGeom prst="line">
              <a:avLst/>
            </a:prstGeom>
            <a:noFill/>
            <a:ln w="57150">
              <a:solidFill>
                <a:srgbClr val="A11D94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160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971278" y="2565400"/>
              <a:ext cx="360362" cy="309721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 sz="1600">
                <a:solidFill>
                  <a:srgbClr val="FF0000"/>
                </a:solidFill>
              </a:endParaRPr>
            </a:p>
          </p:txBody>
        </p:sp>
      </p:grp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8205906" y="3031877"/>
            <a:ext cx="5693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000" dirty="0">
                <a:solidFill>
                  <a:srgbClr val="1D1496"/>
                </a:solidFill>
                <a:latin typeface="Times New Roman" pitchFamily="18" charset="0"/>
              </a:rPr>
              <a:t>4</a:t>
            </a:r>
            <a:r>
              <a:rPr kumimoji="1" lang="zh-CN" altLang="en-US" sz="2000" dirty="0">
                <a:solidFill>
                  <a:srgbClr val="1D1496"/>
                </a:solidFill>
                <a:latin typeface="Times New Roman" pitchFamily="18" charset="0"/>
              </a:rPr>
              <a:t>期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845866" y="2477740"/>
            <a:ext cx="5693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000" dirty="0" smtClean="0">
                <a:solidFill>
                  <a:srgbClr val="1D1496"/>
                </a:solidFill>
                <a:latin typeface="Times New Roman" pitchFamily="18" charset="0"/>
              </a:rPr>
              <a:t>3</a:t>
            </a:r>
            <a:r>
              <a:rPr kumimoji="1" lang="zh-CN" altLang="en-US" sz="2000" dirty="0" smtClean="0">
                <a:solidFill>
                  <a:srgbClr val="1D1496"/>
                </a:solidFill>
                <a:latin typeface="Times New Roman" pitchFamily="18" charset="0"/>
              </a:rPr>
              <a:t>期</a:t>
            </a:r>
            <a:endParaRPr kumimoji="1" lang="zh-CN" altLang="en-US" sz="2000" dirty="0">
              <a:solidFill>
                <a:srgbClr val="1D1496"/>
              </a:solidFill>
              <a:latin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341810" y="1578164"/>
            <a:ext cx="5693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000" dirty="0" smtClean="0">
                <a:solidFill>
                  <a:srgbClr val="1D1496"/>
                </a:solidFill>
                <a:latin typeface="Times New Roman" pitchFamily="18" charset="0"/>
              </a:rPr>
              <a:t>2</a:t>
            </a:r>
            <a:r>
              <a:rPr kumimoji="1" lang="zh-CN" altLang="en-US" sz="2000" dirty="0" smtClean="0">
                <a:solidFill>
                  <a:srgbClr val="1D1496"/>
                </a:solidFill>
                <a:latin typeface="Times New Roman" pitchFamily="18" charset="0"/>
              </a:rPr>
              <a:t>期</a:t>
            </a:r>
            <a:endParaRPr kumimoji="1" lang="zh-CN" altLang="en-US" sz="2000" dirty="0">
              <a:solidFill>
                <a:srgbClr val="1D1496"/>
              </a:solidFill>
              <a:latin typeface="Times New Roman" pitchFamily="18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6837754" y="1146116"/>
            <a:ext cx="5693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000" dirty="0" smtClean="0">
                <a:solidFill>
                  <a:srgbClr val="1D1496"/>
                </a:solidFill>
                <a:latin typeface="Times New Roman" pitchFamily="18" charset="0"/>
              </a:rPr>
              <a:t>1</a:t>
            </a:r>
            <a:r>
              <a:rPr kumimoji="1" lang="zh-CN" altLang="en-US" sz="2000" dirty="0" smtClean="0">
                <a:solidFill>
                  <a:srgbClr val="1D1496"/>
                </a:solidFill>
                <a:latin typeface="Times New Roman" pitchFamily="18" charset="0"/>
              </a:rPr>
              <a:t>期</a:t>
            </a:r>
            <a:endParaRPr kumimoji="1" lang="zh-CN" altLang="en-US" sz="2000" dirty="0">
              <a:solidFill>
                <a:srgbClr val="1D1496"/>
              </a:solidFill>
              <a:latin typeface="Times New Roman" pitchFamily="18" charset="0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045666" y="2153264"/>
            <a:ext cx="5693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000" dirty="0" smtClean="0">
                <a:solidFill>
                  <a:srgbClr val="1D1496"/>
                </a:solidFill>
                <a:latin typeface="Times New Roman" pitchFamily="18" charset="0"/>
              </a:rPr>
              <a:t>0</a:t>
            </a:r>
            <a:r>
              <a:rPr kumimoji="1" lang="zh-CN" altLang="en-US" sz="2000" dirty="0" smtClean="0">
                <a:solidFill>
                  <a:srgbClr val="1D1496"/>
                </a:solidFill>
                <a:latin typeface="Times New Roman" pitchFamily="18" charset="0"/>
              </a:rPr>
              <a:t>期</a:t>
            </a:r>
            <a:endParaRPr kumimoji="1" lang="zh-CN" altLang="en-US" sz="2000" dirty="0">
              <a:solidFill>
                <a:srgbClr val="1D1496"/>
              </a:solidFill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9530" y="3706466"/>
            <a:ext cx="1729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0066"/>
                </a:solidFill>
                <a:latin typeface="隶书" pitchFamily="49" charset="-122"/>
                <a:ea typeface="隶书" pitchFamily="49" charset="-122"/>
              </a:rPr>
              <a:t>动作电位</a:t>
            </a:r>
            <a:endParaRPr lang="zh-CN" altLang="en-US" sz="240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440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一、心电图产生的原理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电偶的形成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探查电极</a:t>
            </a:r>
            <a:r>
              <a:rPr lang="zh-CN" altLang="zh-CN" dirty="0"/>
              <a:t>放置位置与除极波、复极波形方向关系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4" t="36504" r="53225" b="17711"/>
          <a:stretch/>
        </p:blipFill>
        <p:spPr bwMode="auto">
          <a:xfrm>
            <a:off x="4542342" y="1469709"/>
            <a:ext cx="2037340" cy="131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42342" y="1111678"/>
            <a:ext cx="763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电穴</a:t>
            </a:r>
            <a:endParaRPr lang="zh-CN" altLang="en-US" sz="2000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7721" y="1111678"/>
            <a:ext cx="763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电源</a:t>
            </a:r>
            <a:endParaRPr lang="zh-CN" altLang="en-US" sz="2000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42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b="6250"/>
          <a:stretch/>
        </p:blipFill>
        <p:spPr bwMode="auto">
          <a:xfrm>
            <a:off x="1395613" y="3538847"/>
            <a:ext cx="6293457" cy="27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2771800" y="5013176"/>
            <a:ext cx="6480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11566" y="3538847"/>
            <a:ext cx="132642" cy="1061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1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心肌细胞电位图与体表心电图的关系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心肌细胞</a:t>
            </a:r>
            <a:r>
              <a:rPr lang="zh-CN" altLang="en-US" dirty="0"/>
              <a:t>电位图反映单个心肌细胞的电活动，体表心电图则是反映无数心肌细胞的综合电</a:t>
            </a:r>
            <a:r>
              <a:rPr lang="zh-CN" altLang="en-US" dirty="0" smtClean="0"/>
              <a:t>活动</a:t>
            </a:r>
            <a:r>
              <a:rPr lang="en-US" altLang="zh-CN" dirty="0" smtClean="0"/>
              <a:t>(</a:t>
            </a:r>
            <a:r>
              <a:rPr lang="zh-CN" altLang="en-US" dirty="0"/>
              <a:t>以心室为例</a:t>
            </a:r>
            <a:r>
              <a:rPr lang="zh-CN" altLang="en-US" dirty="0" smtClean="0"/>
              <a:t>）</a:t>
            </a:r>
            <a:endParaRPr lang="zh-CN" altLang="en-US" dirty="0"/>
          </a:p>
          <a:p>
            <a:pPr lvl="1" eaLnBrk="1" hangingPunct="1"/>
            <a:r>
              <a:rPr lang="en-US" altLang="zh-CN" dirty="0"/>
              <a:t>0</a:t>
            </a:r>
            <a:r>
              <a:rPr lang="zh-CN" altLang="en-US" dirty="0"/>
              <a:t>相，相当于心电图上的</a:t>
            </a:r>
            <a:r>
              <a:rPr lang="en-US" altLang="zh-CN" dirty="0"/>
              <a:t>QRS</a:t>
            </a:r>
            <a:r>
              <a:rPr lang="zh-CN" altLang="en-US" dirty="0"/>
              <a:t>波群；</a:t>
            </a:r>
          </a:p>
          <a:p>
            <a:pPr lvl="1" eaLnBrk="1" hangingPunct="1"/>
            <a:r>
              <a:rPr lang="en-US" altLang="zh-CN" dirty="0"/>
              <a:t>1</a:t>
            </a:r>
            <a:r>
              <a:rPr lang="zh-CN" altLang="en-US" dirty="0"/>
              <a:t>相，相当于</a:t>
            </a:r>
            <a:r>
              <a:rPr lang="en-US" altLang="zh-CN" dirty="0"/>
              <a:t>J </a:t>
            </a:r>
            <a:r>
              <a:rPr lang="zh-CN" altLang="en-US" dirty="0"/>
              <a:t>点，即</a:t>
            </a:r>
            <a:r>
              <a:rPr lang="en-US" altLang="zh-CN" dirty="0"/>
              <a:t>QRS</a:t>
            </a:r>
            <a:r>
              <a:rPr lang="zh-CN" altLang="en-US" dirty="0"/>
              <a:t>波群与</a:t>
            </a:r>
            <a:r>
              <a:rPr lang="en-US" altLang="zh-CN" dirty="0"/>
              <a:t>S-T</a:t>
            </a:r>
            <a:r>
              <a:rPr lang="zh-CN" altLang="en-US" dirty="0"/>
              <a:t>段的连接点；</a:t>
            </a:r>
          </a:p>
          <a:p>
            <a:pPr lvl="1" eaLnBrk="1" hangingPunct="1"/>
            <a:r>
              <a:rPr lang="en-US" altLang="zh-CN" dirty="0"/>
              <a:t>2</a:t>
            </a:r>
            <a:r>
              <a:rPr lang="zh-CN" altLang="en-US" dirty="0"/>
              <a:t>相，相当于</a:t>
            </a:r>
            <a:r>
              <a:rPr lang="en-US" altLang="zh-CN" dirty="0"/>
              <a:t>S-T</a:t>
            </a:r>
            <a:r>
              <a:rPr lang="zh-CN" altLang="en-US" dirty="0"/>
              <a:t>段；</a:t>
            </a:r>
          </a:p>
          <a:p>
            <a:pPr lvl="1" eaLnBrk="1" hangingPunct="1"/>
            <a:r>
              <a:rPr lang="en-US" altLang="zh-CN" dirty="0"/>
              <a:t>3</a:t>
            </a:r>
            <a:r>
              <a:rPr lang="zh-CN" altLang="en-US" dirty="0"/>
              <a:t>相，相当于</a:t>
            </a:r>
            <a:r>
              <a:rPr lang="en-US" altLang="zh-CN" dirty="0"/>
              <a:t>T</a:t>
            </a:r>
            <a:r>
              <a:rPr lang="zh-CN" altLang="en-US" dirty="0"/>
              <a:t>波；</a:t>
            </a:r>
          </a:p>
          <a:p>
            <a:pPr lvl="1" eaLnBrk="1" hangingPunct="1"/>
            <a:r>
              <a:rPr lang="en-US" altLang="zh-CN" dirty="0"/>
              <a:t>4</a:t>
            </a:r>
            <a:r>
              <a:rPr lang="zh-CN" altLang="en-US" dirty="0"/>
              <a:t>相，相当于静止状态的等电位线；</a:t>
            </a:r>
          </a:p>
          <a:p>
            <a:pPr lvl="1" eaLnBrk="1" hangingPunct="1"/>
            <a:r>
              <a:rPr lang="en-US" altLang="zh-CN" dirty="0"/>
              <a:t>0</a:t>
            </a:r>
            <a:r>
              <a:rPr lang="zh-CN" altLang="en-US" dirty="0"/>
              <a:t>相至</a:t>
            </a:r>
            <a:r>
              <a:rPr lang="en-US" altLang="zh-CN" dirty="0"/>
              <a:t>3</a:t>
            </a:r>
            <a:r>
              <a:rPr lang="zh-CN" altLang="en-US" dirty="0"/>
              <a:t>相末，相当于</a:t>
            </a:r>
            <a:r>
              <a:rPr lang="en-US" altLang="zh-CN" dirty="0"/>
              <a:t>Q-T</a:t>
            </a:r>
            <a:r>
              <a:rPr lang="zh-CN" altLang="en-US" dirty="0"/>
              <a:t>间期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心肌细胞电位图与体表心电图的关系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3" descr="心肌细胞除极-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1233411"/>
            <a:ext cx="5256584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671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二、心</a:t>
            </a:r>
            <a:r>
              <a:rPr lang="zh-CN" altLang="en-US" dirty="0"/>
              <a:t>电</a:t>
            </a:r>
            <a:r>
              <a:rPr lang="zh-CN" altLang="en-US" dirty="0" smtClean="0"/>
              <a:t>向量与心电图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心电向量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物理学中把既有大小，又有方向的量，称为向量。</a:t>
            </a:r>
          </a:p>
          <a:p>
            <a:pPr lvl="1" eaLnBrk="1" hangingPunct="1"/>
            <a:r>
              <a:rPr lang="zh-CN" altLang="en-US" dirty="0"/>
              <a:t>心肌细胞电生理过程中产生的电量，既有大小，又有方向，称为心电向量。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835696" y="4149080"/>
            <a:ext cx="4392613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88392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Pages>0</Pages>
  <Words>1256</Words>
  <Characters>0</Characters>
  <Application>Microsoft Office PowerPoint</Application>
  <DocSecurity>0</DocSecurity>
  <PresentationFormat>全屏显示(4:3)</PresentationFormat>
  <Lines>0</Lines>
  <Paragraphs>185</Paragraphs>
  <Slides>28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课件模板</vt:lpstr>
      <vt:lpstr>PhotoSuite Image</vt:lpstr>
      <vt:lpstr>第一节  心电图的基本知识</vt:lpstr>
      <vt:lpstr>一、心电图产生的原理</vt:lpstr>
      <vt:lpstr>一、心电图产生的原理</vt:lpstr>
      <vt:lpstr>一、心电图产生的原理</vt:lpstr>
      <vt:lpstr>一、心电图产生的原理</vt:lpstr>
      <vt:lpstr>一、心电图产生的原理</vt:lpstr>
      <vt:lpstr>心肌细胞电位图与体表心电图的关系</vt:lpstr>
      <vt:lpstr>心肌细胞电位图与体表心电图的关系</vt:lpstr>
      <vt:lpstr>二、心电向量与心电图</vt:lpstr>
      <vt:lpstr>二、心电向量与心电图</vt:lpstr>
      <vt:lpstr>二、心电向量与心电图</vt:lpstr>
      <vt:lpstr>PowerPoint 演示文稿</vt:lpstr>
      <vt:lpstr>PowerPoint 演示文稿</vt:lpstr>
      <vt:lpstr>三、心电图导联体系</vt:lpstr>
      <vt:lpstr>三、心电图导联体系</vt:lpstr>
      <vt:lpstr>三、心电图导联体系</vt:lpstr>
      <vt:lpstr>三、心电图导联体系</vt:lpstr>
      <vt:lpstr>三、心电图导联体系</vt:lpstr>
      <vt:lpstr>PowerPoint 演示文稿</vt:lpstr>
      <vt:lpstr>三、心电图导联体系</vt:lpstr>
      <vt:lpstr>三、心电图导联体系</vt:lpstr>
      <vt:lpstr>三、心电图导联体系</vt:lpstr>
      <vt:lpstr>三、心电图导联体系</vt:lpstr>
      <vt:lpstr>三、心电图导联体系</vt:lpstr>
      <vt:lpstr>四、心电图各波段的形成与命名</vt:lpstr>
      <vt:lpstr>四、心电图各波段的形成与命名</vt:lpstr>
      <vt:lpstr>四、心电图各波段的形成与命名</vt:lpstr>
      <vt:lpstr>四、心电图各波段的形成与命名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68</cp:revision>
  <cp:lastPrinted>1899-12-30T00:00:00Z</cp:lastPrinted>
  <dcterms:created xsi:type="dcterms:W3CDTF">2008-12-16T07:41:38Z</dcterms:created>
  <dcterms:modified xsi:type="dcterms:W3CDTF">2015-12-11T03:17:21Z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